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87" r:id="rId3"/>
    <p:sldId id="260" r:id="rId4"/>
    <p:sldId id="277" r:id="rId5"/>
    <p:sldId id="280" r:id="rId6"/>
    <p:sldId id="281" r:id="rId7"/>
    <p:sldId id="262" r:id="rId8"/>
    <p:sldId id="282" r:id="rId9"/>
    <p:sldId id="289" r:id="rId10"/>
    <p:sldId id="258" r:id="rId11"/>
    <p:sldId id="283" r:id="rId12"/>
    <p:sldId id="284" r:id="rId13"/>
    <p:sldId id="285" r:id="rId14"/>
    <p:sldId id="290" r:id="rId15"/>
    <p:sldId id="286" r:id="rId16"/>
    <p:sldId id="266" r:id="rId17"/>
    <p:sldId id="270" r:id="rId18"/>
    <p:sldId id="259" r:id="rId19"/>
    <p:sldId id="278" r:id="rId20"/>
    <p:sldId id="279" r:id="rId21"/>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464" y="66"/>
      </p:cViewPr>
      <p:guideLst>
        <p:guide orient="horz" pos="2160"/>
        <p:guide pos="2880"/>
      </p:guideLst>
    </p:cSldViewPr>
  </p:slideViewPr>
  <p:notesTextViewPr>
    <p:cViewPr>
      <p:scale>
        <a:sx n="1" d="1"/>
        <a:sy n="1" d="1"/>
      </p:scale>
      <p:origin x="0" y="0"/>
    </p:cViewPr>
  </p:notesTextViewPr>
  <p:sorterViewPr>
    <p:cViewPr>
      <p:scale>
        <a:sx n="100" d="100"/>
        <a:sy n="100" d="100"/>
      </p:scale>
      <p:origin x="0" y="-10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F7394736-F77F-4CF7-85D8-20B7BC5B836B}" type="datetimeFigureOut">
              <a:rPr lang="es-AR" smtClean="0"/>
              <a:t>25/10/2022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D961436-457C-40B2-B61C-8981F848C4B4}" type="slidenum">
              <a:rPr lang="es-AR" smtClean="0"/>
              <a:t>‹Nº›</a:t>
            </a:fld>
            <a:endParaRPr lang="es-AR"/>
          </a:p>
        </p:txBody>
      </p:sp>
    </p:spTree>
    <p:extLst>
      <p:ext uri="{BB962C8B-B14F-4D97-AF65-F5344CB8AC3E}">
        <p14:creationId xmlns:p14="http://schemas.microsoft.com/office/powerpoint/2010/main" val="659361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s-ES"/>
              <a:t>Haga clic para modificar el estilo de título del patrón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Date Placeholder 2"/>
          <p:cNvSpPr>
            <a:spLocks noGrp="1"/>
          </p:cNvSpPr>
          <p:nvPr>
            <p:ph type="dt" sz="half" idx="10"/>
          </p:nvPr>
        </p:nvSpPr>
        <p:spPr/>
        <p:txBody>
          <a:bodyPr/>
          <a:lstStyle/>
          <a:p>
            <a:fld id="{F7394736-F77F-4CF7-85D8-20B7BC5B836B}" type="datetimeFigureOut">
              <a:rPr lang="es-AR" smtClean="0"/>
              <a:t>25/10/2022</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3D961436-457C-40B2-B61C-8981F848C4B4}" type="slidenum">
              <a:rPr lang="es-AR" smtClean="0"/>
              <a:t>‹Nº›</a:t>
            </a:fld>
            <a:endParaRPr lang="es-AR"/>
          </a:p>
        </p:txBody>
      </p:sp>
    </p:spTree>
    <p:extLst>
      <p:ext uri="{BB962C8B-B14F-4D97-AF65-F5344CB8AC3E}">
        <p14:creationId xmlns:p14="http://schemas.microsoft.com/office/powerpoint/2010/main" val="3885981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F7394736-F77F-4CF7-85D8-20B7BC5B836B}" type="datetimeFigureOut">
              <a:rPr lang="es-AR" smtClean="0"/>
              <a:t>25/10/2022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D961436-457C-40B2-B61C-8981F848C4B4}" type="slidenum">
              <a:rPr lang="es-AR" smtClean="0"/>
              <a:t>‹Nº›</a:t>
            </a:fld>
            <a:endParaRPr lang="es-AR"/>
          </a:p>
        </p:txBody>
      </p:sp>
    </p:spTree>
    <p:extLst>
      <p:ext uri="{BB962C8B-B14F-4D97-AF65-F5344CB8AC3E}">
        <p14:creationId xmlns:p14="http://schemas.microsoft.com/office/powerpoint/2010/main" val="234721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F7394736-F77F-4CF7-85D8-20B7BC5B836B}" type="datetimeFigureOut">
              <a:rPr lang="es-AR" smtClean="0"/>
              <a:t>25/10/2022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D961436-457C-40B2-B61C-8981F848C4B4}" type="slidenum">
              <a:rPr lang="es-AR" smtClean="0"/>
              <a:t>‹Nº›</a:t>
            </a:fld>
            <a:endParaRPr lang="es-A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151015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F7394736-F77F-4CF7-85D8-20B7BC5B836B}" type="datetimeFigureOut">
              <a:rPr lang="es-AR" smtClean="0"/>
              <a:t>25/10/2022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D961436-457C-40B2-B61C-8981F848C4B4}" type="slidenum">
              <a:rPr lang="es-AR" smtClean="0"/>
              <a:t>‹Nº›</a:t>
            </a:fld>
            <a:endParaRPr lang="es-AR"/>
          </a:p>
        </p:txBody>
      </p:sp>
    </p:spTree>
    <p:extLst>
      <p:ext uri="{BB962C8B-B14F-4D97-AF65-F5344CB8AC3E}">
        <p14:creationId xmlns:p14="http://schemas.microsoft.com/office/powerpoint/2010/main" val="41934179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F7394736-F77F-4CF7-85D8-20B7BC5B836B}" type="datetimeFigureOut">
              <a:rPr lang="es-AR" smtClean="0"/>
              <a:t>25/10/2022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D961436-457C-40B2-B61C-8981F848C4B4}" type="slidenum">
              <a:rPr lang="es-AR" smtClean="0"/>
              <a:t>‹Nº›</a:t>
            </a:fld>
            <a:endParaRPr lang="es-A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32568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F7394736-F77F-4CF7-85D8-20B7BC5B836B}" type="datetimeFigureOut">
              <a:rPr lang="es-AR" smtClean="0"/>
              <a:t>25/10/2022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D961436-457C-40B2-B61C-8981F848C4B4}" type="slidenum">
              <a:rPr lang="es-AR" smtClean="0"/>
              <a:t>‹Nº›</a:t>
            </a:fld>
            <a:endParaRPr lang="es-AR"/>
          </a:p>
        </p:txBody>
      </p:sp>
    </p:spTree>
    <p:extLst>
      <p:ext uri="{BB962C8B-B14F-4D97-AF65-F5344CB8AC3E}">
        <p14:creationId xmlns:p14="http://schemas.microsoft.com/office/powerpoint/2010/main" val="26194518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7394736-F77F-4CF7-85D8-20B7BC5B836B}" type="datetimeFigureOut">
              <a:rPr lang="es-AR" smtClean="0"/>
              <a:t>25/10/2022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D961436-457C-40B2-B61C-8981F848C4B4}" type="slidenum">
              <a:rPr lang="es-AR" smtClean="0"/>
              <a:t>‹Nº›</a:t>
            </a:fld>
            <a:endParaRPr lang="es-AR"/>
          </a:p>
        </p:txBody>
      </p:sp>
    </p:spTree>
    <p:extLst>
      <p:ext uri="{BB962C8B-B14F-4D97-AF65-F5344CB8AC3E}">
        <p14:creationId xmlns:p14="http://schemas.microsoft.com/office/powerpoint/2010/main" val="28980664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7394736-F77F-4CF7-85D8-20B7BC5B836B}" type="datetimeFigureOut">
              <a:rPr lang="es-AR" smtClean="0"/>
              <a:t>25/10/2022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D961436-457C-40B2-B61C-8981F848C4B4}" type="slidenum">
              <a:rPr lang="es-AR" smtClean="0"/>
              <a:t>‹Nº›</a:t>
            </a:fld>
            <a:endParaRPr lang="es-AR"/>
          </a:p>
        </p:txBody>
      </p:sp>
    </p:spTree>
    <p:extLst>
      <p:ext uri="{BB962C8B-B14F-4D97-AF65-F5344CB8AC3E}">
        <p14:creationId xmlns:p14="http://schemas.microsoft.com/office/powerpoint/2010/main" val="1981576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7394736-F77F-4CF7-85D8-20B7BC5B836B}" type="datetimeFigureOut">
              <a:rPr lang="es-AR" smtClean="0"/>
              <a:t>25/10/2022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D961436-457C-40B2-B61C-8981F848C4B4}" type="slidenum">
              <a:rPr lang="es-AR" smtClean="0"/>
              <a:t>‹Nº›</a:t>
            </a:fld>
            <a:endParaRPr lang="es-AR"/>
          </a:p>
        </p:txBody>
      </p:sp>
    </p:spTree>
    <p:extLst>
      <p:ext uri="{BB962C8B-B14F-4D97-AF65-F5344CB8AC3E}">
        <p14:creationId xmlns:p14="http://schemas.microsoft.com/office/powerpoint/2010/main" val="2294967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F7394736-F77F-4CF7-85D8-20B7BC5B836B}" type="datetimeFigureOut">
              <a:rPr lang="es-AR" smtClean="0"/>
              <a:t>25/10/2022</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D961436-457C-40B2-B61C-8981F848C4B4}" type="slidenum">
              <a:rPr lang="es-AR" smtClean="0"/>
              <a:t>‹Nº›</a:t>
            </a:fld>
            <a:endParaRPr lang="es-AR"/>
          </a:p>
        </p:txBody>
      </p:sp>
    </p:spTree>
    <p:extLst>
      <p:ext uri="{BB962C8B-B14F-4D97-AF65-F5344CB8AC3E}">
        <p14:creationId xmlns:p14="http://schemas.microsoft.com/office/powerpoint/2010/main" val="3996301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s-ES"/>
              <a:t>Haga clic para modificar el estilo de título del patrón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7394736-F77F-4CF7-85D8-20B7BC5B836B}" type="datetimeFigureOut">
              <a:rPr lang="es-AR" smtClean="0"/>
              <a:t>25/10/2022</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3D961436-457C-40B2-B61C-8981F848C4B4}" type="slidenum">
              <a:rPr lang="es-AR" smtClean="0"/>
              <a:t>‹Nº›</a:t>
            </a:fld>
            <a:endParaRPr lang="es-AR"/>
          </a:p>
        </p:txBody>
      </p:sp>
    </p:spTree>
    <p:extLst>
      <p:ext uri="{BB962C8B-B14F-4D97-AF65-F5344CB8AC3E}">
        <p14:creationId xmlns:p14="http://schemas.microsoft.com/office/powerpoint/2010/main" val="443471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7394736-F77F-4CF7-85D8-20B7BC5B836B}" type="datetimeFigureOut">
              <a:rPr lang="es-AR" smtClean="0"/>
              <a:t>25/10/2022</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3D961436-457C-40B2-B61C-8981F848C4B4}" type="slidenum">
              <a:rPr lang="es-AR" smtClean="0"/>
              <a:t>‹Nº›</a:t>
            </a:fld>
            <a:endParaRPr lang="es-AR"/>
          </a:p>
        </p:txBody>
      </p:sp>
    </p:spTree>
    <p:extLst>
      <p:ext uri="{BB962C8B-B14F-4D97-AF65-F5344CB8AC3E}">
        <p14:creationId xmlns:p14="http://schemas.microsoft.com/office/powerpoint/2010/main" val="1704323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7394736-F77F-4CF7-85D8-20B7BC5B836B}" type="datetimeFigureOut">
              <a:rPr lang="es-AR" smtClean="0"/>
              <a:t>25/10/2022</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3D961436-457C-40B2-B61C-8981F848C4B4}" type="slidenum">
              <a:rPr lang="es-AR" smtClean="0"/>
              <a:t>‹Nº›</a:t>
            </a:fld>
            <a:endParaRPr lang="es-AR"/>
          </a:p>
        </p:txBody>
      </p:sp>
    </p:spTree>
    <p:extLst>
      <p:ext uri="{BB962C8B-B14F-4D97-AF65-F5344CB8AC3E}">
        <p14:creationId xmlns:p14="http://schemas.microsoft.com/office/powerpoint/2010/main" val="3873766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394736-F77F-4CF7-85D8-20B7BC5B836B}" type="datetimeFigureOut">
              <a:rPr lang="es-AR" smtClean="0"/>
              <a:t>25/10/2022</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3D961436-457C-40B2-B61C-8981F848C4B4}" type="slidenum">
              <a:rPr lang="es-AR" smtClean="0"/>
              <a:t>‹Nº›</a:t>
            </a:fld>
            <a:endParaRPr lang="es-AR"/>
          </a:p>
        </p:txBody>
      </p:sp>
    </p:spTree>
    <p:extLst>
      <p:ext uri="{BB962C8B-B14F-4D97-AF65-F5344CB8AC3E}">
        <p14:creationId xmlns:p14="http://schemas.microsoft.com/office/powerpoint/2010/main" val="736978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F7394736-F77F-4CF7-85D8-20B7BC5B836B}" type="datetimeFigureOut">
              <a:rPr lang="es-AR" smtClean="0"/>
              <a:t>25/10/2022</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3D961436-457C-40B2-B61C-8981F848C4B4}" type="slidenum">
              <a:rPr lang="es-AR" smtClean="0"/>
              <a:t>‹Nº›</a:t>
            </a:fld>
            <a:endParaRPr lang="es-AR"/>
          </a:p>
        </p:txBody>
      </p:sp>
    </p:spTree>
    <p:extLst>
      <p:ext uri="{BB962C8B-B14F-4D97-AF65-F5344CB8AC3E}">
        <p14:creationId xmlns:p14="http://schemas.microsoft.com/office/powerpoint/2010/main" val="1467595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s-ES"/>
              <a:t>Haga clic para modificar el estilo de título del patrón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F7394736-F77F-4CF7-85D8-20B7BC5B836B}" type="datetimeFigureOut">
              <a:rPr lang="es-AR" smtClean="0"/>
              <a:t>25/10/2022</a:t>
            </a:fld>
            <a:endParaRPr lang="es-AR"/>
          </a:p>
        </p:txBody>
      </p:sp>
      <p:sp>
        <p:nvSpPr>
          <p:cNvPr id="6" name="Footer Placeholder 5"/>
          <p:cNvSpPr>
            <a:spLocks noGrp="1"/>
          </p:cNvSpPr>
          <p:nvPr>
            <p:ph type="ftr" sz="quarter" idx="11"/>
          </p:nvPr>
        </p:nvSpPr>
        <p:spPr>
          <a:xfrm>
            <a:off x="533400" y="6172200"/>
            <a:ext cx="5811724" cy="365125"/>
          </a:xfrm>
        </p:spPr>
        <p:txBody>
          <a:bodyPr/>
          <a:lstStyle/>
          <a:p>
            <a:endParaRPr lang="es-AR"/>
          </a:p>
        </p:txBody>
      </p:sp>
      <p:sp>
        <p:nvSpPr>
          <p:cNvPr id="7" name="Slide Number Placeholder 6"/>
          <p:cNvSpPr>
            <a:spLocks noGrp="1"/>
          </p:cNvSpPr>
          <p:nvPr>
            <p:ph type="sldNum" sz="quarter" idx="12"/>
          </p:nvPr>
        </p:nvSpPr>
        <p:spPr/>
        <p:txBody>
          <a:bodyPr/>
          <a:lstStyle/>
          <a:p>
            <a:fld id="{3D961436-457C-40B2-B61C-8981F848C4B4}" type="slidenum">
              <a:rPr lang="es-AR" smtClean="0"/>
              <a:t>‹Nº›</a:t>
            </a:fld>
            <a:endParaRPr lang="es-AR"/>
          </a:p>
        </p:txBody>
      </p:sp>
    </p:spTree>
    <p:extLst>
      <p:ext uri="{BB962C8B-B14F-4D97-AF65-F5344CB8AC3E}">
        <p14:creationId xmlns:p14="http://schemas.microsoft.com/office/powerpoint/2010/main" val="25123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7394736-F77F-4CF7-85D8-20B7BC5B836B}" type="datetimeFigureOut">
              <a:rPr lang="es-AR" smtClean="0"/>
              <a:t>25/10/2022</a:t>
            </a:fld>
            <a:endParaRPr lang="es-A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s-A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3D961436-457C-40B2-B61C-8981F848C4B4}" type="slidenum">
              <a:rPr lang="es-AR" smtClean="0"/>
              <a:t>‹Nº›</a:t>
            </a:fld>
            <a:endParaRPr lang="es-AR"/>
          </a:p>
        </p:txBody>
      </p:sp>
    </p:spTree>
    <p:extLst>
      <p:ext uri="{BB962C8B-B14F-4D97-AF65-F5344CB8AC3E}">
        <p14:creationId xmlns:p14="http://schemas.microsoft.com/office/powerpoint/2010/main" val="88681742"/>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61"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124744"/>
            <a:ext cx="6154713" cy="3124201"/>
          </a:xfrm>
        </p:spPr>
        <p:txBody>
          <a:bodyPr>
            <a:normAutofit/>
          </a:bodyPr>
          <a:lstStyle/>
          <a:p>
            <a:r>
              <a:rPr lang="es-CO" sz="6600" b="1" dirty="0">
                <a:latin typeface="Times New Roman" panose="02020603050405020304" pitchFamily="18" charset="0"/>
                <a:cs typeface="Times New Roman" panose="02020603050405020304" pitchFamily="18" charset="0"/>
              </a:rPr>
              <a:t>Sucesión</a:t>
            </a:r>
            <a:endParaRPr lang="es-AR" sz="6600" b="1" dirty="0">
              <a:latin typeface="Times New Roman" panose="02020603050405020304" pitchFamily="18" charset="0"/>
              <a:cs typeface="Times New Roman" panose="02020603050405020304" pitchFamily="18" charset="0"/>
            </a:endParaRPr>
          </a:p>
        </p:txBody>
      </p:sp>
      <p:sp>
        <p:nvSpPr>
          <p:cNvPr id="3" name="2 Subtítulo"/>
          <p:cNvSpPr>
            <a:spLocks noGrp="1"/>
          </p:cNvSpPr>
          <p:nvPr>
            <p:ph type="subTitle" idx="1"/>
          </p:nvPr>
        </p:nvSpPr>
        <p:spPr>
          <a:xfrm>
            <a:off x="533400" y="3843868"/>
            <a:ext cx="7350968" cy="1913466"/>
          </a:xfrm>
        </p:spPr>
        <p:txBody>
          <a:bodyPr>
            <a:normAutofit fontScale="92500" lnSpcReduction="10000"/>
          </a:bodyPr>
          <a:lstStyle/>
          <a:p>
            <a:endParaRPr lang="es-CO" dirty="0"/>
          </a:p>
          <a:p>
            <a:endParaRPr lang="es-CO" dirty="0"/>
          </a:p>
          <a:p>
            <a:endParaRPr lang="es-CO" dirty="0"/>
          </a:p>
          <a:p>
            <a:r>
              <a:rPr lang="es-CO" sz="4000" dirty="0">
                <a:solidFill>
                  <a:srgbClr val="FFFF00"/>
                </a:solidFill>
                <a:latin typeface="Times New Roman" panose="02020603050405020304" pitchFamily="18" charset="0"/>
                <a:cs typeface="Times New Roman" panose="02020603050405020304" pitchFamily="18" charset="0"/>
              </a:rPr>
              <a:t>¿A quién heredaras tu empresa?</a:t>
            </a:r>
            <a:endParaRPr lang="es-AR" sz="4000" dirty="0">
              <a:solidFill>
                <a:srgbClr val="FFFF00"/>
              </a:solidFill>
              <a:latin typeface="Times New Roman" panose="02020603050405020304" pitchFamily="18" charset="0"/>
              <a:cs typeface="Times New Roman" panose="02020603050405020304" pitchFamily="18" charset="0"/>
            </a:endParaRPr>
          </a:p>
        </p:txBody>
      </p:sp>
      <p:pic>
        <p:nvPicPr>
          <p:cNvPr id="5" name="Imagen 4"/>
          <p:cNvPicPr>
            <a:picLocks noChangeAspect="1"/>
          </p:cNvPicPr>
          <p:nvPr/>
        </p:nvPicPr>
        <p:blipFill>
          <a:blip r:embed="rId2"/>
          <a:stretch>
            <a:fillRect/>
          </a:stretch>
        </p:blipFill>
        <p:spPr>
          <a:xfrm>
            <a:off x="2771800" y="476672"/>
            <a:ext cx="3240360" cy="2031107"/>
          </a:xfrm>
          <a:prstGeom prst="rect">
            <a:avLst/>
          </a:prstGeom>
        </p:spPr>
      </p:pic>
    </p:spTree>
    <p:extLst>
      <p:ext uri="{BB962C8B-B14F-4D97-AF65-F5344CB8AC3E}">
        <p14:creationId xmlns:p14="http://schemas.microsoft.com/office/powerpoint/2010/main" val="2189032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3400" y="4495800"/>
            <a:ext cx="8215064" cy="1524000"/>
          </a:xfrm>
        </p:spPr>
        <p:txBody>
          <a:bodyPr>
            <a:normAutofit/>
          </a:bodyPr>
          <a:lstStyle/>
          <a:p>
            <a:pPr algn="ctr"/>
            <a:r>
              <a:rPr lang="es-CO" sz="6600" b="1" dirty="0">
                <a:solidFill>
                  <a:srgbClr val="FFFF00"/>
                </a:solidFill>
                <a:latin typeface="Times New Roman" panose="02020603050405020304" pitchFamily="18" charset="0"/>
                <a:cs typeface="Times New Roman" panose="02020603050405020304" pitchFamily="18" charset="0"/>
              </a:rPr>
              <a:t>META</a:t>
            </a:r>
            <a:endParaRPr lang="es-AR" sz="6600" b="1" dirty="0">
              <a:solidFill>
                <a:srgbClr val="FFFF00"/>
              </a:solidFill>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533400" y="857876"/>
            <a:ext cx="8215064" cy="3767670"/>
          </a:xfrm>
        </p:spPr>
        <p:txBody>
          <a:bodyPr>
            <a:normAutofit fontScale="92500"/>
          </a:bodyPr>
          <a:lstStyle/>
          <a:p>
            <a:endParaRPr lang="es-PA" dirty="0"/>
          </a:p>
          <a:p>
            <a:pPr algn="just"/>
            <a:r>
              <a:rPr lang="es-PA" sz="3300" b="1" dirty="0">
                <a:solidFill>
                  <a:schemeClr val="accent1"/>
                </a:solidFill>
                <a:latin typeface="Times New Roman" panose="02020603050405020304" pitchFamily="18" charset="0"/>
                <a:cs typeface="Times New Roman" panose="02020603050405020304" pitchFamily="18" charset="0"/>
              </a:rPr>
              <a:t>Heredar</a:t>
            </a:r>
            <a:r>
              <a:rPr lang="es-PA" sz="3300" dirty="0">
                <a:solidFill>
                  <a:schemeClr val="accent1"/>
                </a:solidFill>
                <a:latin typeface="Times New Roman" panose="02020603050405020304" pitchFamily="18" charset="0"/>
                <a:cs typeface="Times New Roman" panose="02020603050405020304" pitchFamily="18" charset="0"/>
              </a:rPr>
              <a:t> un negocio</a:t>
            </a:r>
            <a:r>
              <a:rPr lang="es-PA" sz="3300" b="1" dirty="0">
                <a:solidFill>
                  <a:schemeClr val="accent1"/>
                </a:solidFill>
                <a:latin typeface="Times New Roman" panose="02020603050405020304" pitchFamily="18" charset="0"/>
                <a:cs typeface="Times New Roman" panose="02020603050405020304" pitchFamily="18" charset="0"/>
              </a:rPr>
              <a:t> SIN </a:t>
            </a:r>
            <a:r>
              <a:rPr lang="es-PA" sz="3300" dirty="0">
                <a:solidFill>
                  <a:schemeClr val="accent1"/>
                </a:solidFill>
                <a:latin typeface="Times New Roman" panose="02020603050405020304" pitchFamily="18" charset="0"/>
                <a:cs typeface="Times New Roman" panose="02020603050405020304" pitchFamily="18" charset="0"/>
              </a:rPr>
              <a:t>problemas debe ser la </a:t>
            </a:r>
            <a:r>
              <a:rPr lang="es-PA" sz="3300" b="1" dirty="0">
                <a:solidFill>
                  <a:srgbClr val="FFFF00"/>
                </a:solidFill>
                <a:latin typeface="Times New Roman" panose="02020603050405020304" pitchFamily="18" charset="0"/>
                <a:cs typeface="Times New Roman" panose="02020603050405020304" pitchFamily="18" charset="0"/>
              </a:rPr>
              <a:t>PRIORIDAD</a:t>
            </a:r>
            <a:r>
              <a:rPr lang="es-PA" sz="3300" dirty="0">
                <a:solidFill>
                  <a:schemeClr val="accent1"/>
                </a:solidFill>
                <a:latin typeface="Times New Roman" panose="02020603050405020304" pitchFamily="18" charset="0"/>
                <a:cs typeface="Times New Roman" panose="02020603050405020304" pitchFamily="18" charset="0"/>
              </a:rPr>
              <a:t> de todo hombre de negocios. </a:t>
            </a:r>
          </a:p>
          <a:p>
            <a:pPr marL="0" indent="0" algn="just">
              <a:buNone/>
            </a:pPr>
            <a:endParaRPr lang="es-AR" sz="3300" dirty="0">
              <a:solidFill>
                <a:schemeClr val="accent1"/>
              </a:solidFill>
              <a:latin typeface="Times New Roman" panose="02020603050405020304" pitchFamily="18" charset="0"/>
              <a:cs typeface="Times New Roman" panose="02020603050405020304" pitchFamily="18" charset="0"/>
            </a:endParaRPr>
          </a:p>
          <a:p>
            <a:pPr algn="just"/>
            <a:r>
              <a:rPr lang="es-PA" sz="3300" dirty="0">
                <a:solidFill>
                  <a:schemeClr val="accent1"/>
                </a:solidFill>
                <a:latin typeface="Times New Roman" panose="02020603050405020304" pitchFamily="18" charset="0"/>
                <a:cs typeface="Times New Roman" panose="02020603050405020304" pitchFamily="18" charset="0"/>
              </a:rPr>
              <a:t>¿Has pensado que si tu negocio tiene problemas eso es lo que heredaras a tu familia? </a:t>
            </a:r>
          </a:p>
          <a:p>
            <a:pPr algn="just"/>
            <a:endParaRPr lang="es-PA" sz="3300" dirty="0">
              <a:solidFill>
                <a:schemeClr val="accent1"/>
              </a:solidFill>
              <a:latin typeface="Times New Roman" panose="02020603050405020304" pitchFamily="18" charset="0"/>
              <a:cs typeface="Times New Roman" panose="02020603050405020304" pitchFamily="18" charset="0"/>
            </a:endParaRPr>
          </a:p>
          <a:p>
            <a:endParaRPr lang="es-AR" sz="3300"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1345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6456" y="4495800"/>
            <a:ext cx="8431088" cy="1524000"/>
          </a:xfrm>
        </p:spPr>
        <p:txBody>
          <a:bodyPr>
            <a:normAutofit/>
          </a:bodyPr>
          <a:lstStyle/>
          <a:p>
            <a:pPr algn="ctr"/>
            <a:r>
              <a:rPr lang="es-CO" b="1" dirty="0">
                <a:solidFill>
                  <a:srgbClr val="FFFF00"/>
                </a:solidFill>
                <a:latin typeface="Times New Roman" panose="02020603050405020304" pitchFamily="18" charset="0"/>
                <a:cs typeface="Times New Roman" panose="02020603050405020304" pitchFamily="18" charset="0"/>
              </a:rPr>
              <a:t>Tendencia a Postergar la Toma DE Decisión</a:t>
            </a:r>
            <a:r>
              <a:rPr lang="es-CO" dirty="0">
                <a:solidFill>
                  <a:srgbClr val="FFFF00"/>
                </a:solidFill>
                <a:latin typeface="Times New Roman" panose="02020603050405020304" pitchFamily="18" charset="0"/>
                <a:cs typeface="Times New Roman" panose="02020603050405020304" pitchFamily="18" charset="0"/>
              </a:rPr>
              <a:t> </a:t>
            </a:r>
            <a:endParaRPr lang="es-AR" dirty="0">
              <a:solidFill>
                <a:srgbClr val="FFFF00"/>
              </a:solidFill>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392460" y="728130"/>
            <a:ext cx="8359080" cy="3767670"/>
          </a:xfrm>
        </p:spPr>
        <p:txBody>
          <a:bodyPr/>
          <a:lstStyle/>
          <a:p>
            <a:endParaRPr lang="es-AR" dirty="0"/>
          </a:p>
          <a:p>
            <a:r>
              <a:rPr lang="es-AR" sz="3200" dirty="0">
                <a:solidFill>
                  <a:schemeClr val="accent1"/>
                </a:solidFill>
                <a:latin typeface="Times New Roman" panose="02020603050405020304" pitchFamily="18" charset="0"/>
                <a:cs typeface="Times New Roman" panose="02020603050405020304" pitchFamily="18" charset="0"/>
              </a:rPr>
              <a:t>Un 49% de los empresarios no ha pensado nunca en jubilarse. </a:t>
            </a:r>
          </a:p>
          <a:p>
            <a:endParaRPr lang="es-AR" sz="3200" dirty="0">
              <a:solidFill>
                <a:schemeClr val="accent1"/>
              </a:solidFill>
              <a:latin typeface="Times New Roman" panose="02020603050405020304" pitchFamily="18" charset="0"/>
              <a:cs typeface="Times New Roman" panose="02020603050405020304" pitchFamily="18" charset="0"/>
            </a:endParaRPr>
          </a:p>
          <a:p>
            <a:r>
              <a:rPr lang="es-AR" sz="3200" dirty="0">
                <a:solidFill>
                  <a:schemeClr val="accent1"/>
                </a:solidFill>
                <a:latin typeface="Times New Roman" panose="02020603050405020304" pitchFamily="18" charset="0"/>
                <a:cs typeface="Times New Roman" panose="02020603050405020304" pitchFamily="18" charset="0"/>
              </a:rPr>
              <a:t>Un 12% tiene serias dudas sobre cómo y cuándo jubilarse.</a:t>
            </a:r>
          </a:p>
        </p:txBody>
      </p:sp>
    </p:spTree>
    <p:extLst>
      <p:ext uri="{BB962C8B-B14F-4D97-AF65-F5344CB8AC3E}">
        <p14:creationId xmlns:p14="http://schemas.microsoft.com/office/powerpoint/2010/main" val="159343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695415"/>
            <a:ext cx="8143056" cy="1524000"/>
          </a:xfrm>
        </p:spPr>
        <p:txBody>
          <a:bodyPr>
            <a:normAutofit fontScale="90000"/>
          </a:bodyPr>
          <a:lstStyle/>
          <a:p>
            <a:pPr lvl="0" algn="ctr"/>
            <a:r>
              <a:rPr lang="es-CO" b="1" dirty="0"/>
              <a:t> </a:t>
            </a:r>
            <a:br>
              <a:rPr lang="es-AR" dirty="0"/>
            </a:br>
            <a:r>
              <a:rPr lang="es-AR" sz="4400" dirty="0">
                <a:solidFill>
                  <a:srgbClr val="FFFF00"/>
                </a:solidFill>
                <a:latin typeface="Times New Roman" panose="02020603050405020304" pitchFamily="18" charset="0"/>
                <a:cs typeface="Times New Roman" panose="02020603050405020304" pitchFamily="18" charset="0"/>
              </a:rPr>
              <a:t>¿</a:t>
            </a:r>
            <a:r>
              <a:rPr lang="es-AR" sz="4400" b="1" dirty="0">
                <a:solidFill>
                  <a:srgbClr val="FFFF00"/>
                </a:solidFill>
                <a:latin typeface="Times New Roman" panose="02020603050405020304" pitchFamily="18" charset="0"/>
                <a:cs typeface="Times New Roman" panose="02020603050405020304" pitchFamily="18" charset="0"/>
              </a:rPr>
              <a:t>Por qué se teme a la Sucesión?</a:t>
            </a:r>
            <a:endParaRPr lang="es-AR" sz="4400" dirty="0">
              <a:solidFill>
                <a:srgbClr val="FFFF00"/>
              </a:solidFill>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392460" y="578427"/>
            <a:ext cx="8359080" cy="4263752"/>
          </a:xfrm>
        </p:spPr>
        <p:txBody>
          <a:bodyPr>
            <a:normAutofit fontScale="85000" lnSpcReduction="20000"/>
          </a:bodyPr>
          <a:lstStyle/>
          <a:p>
            <a:pPr lvl="0"/>
            <a:endParaRPr lang="es-CO" dirty="0"/>
          </a:p>
          <a:p>
            <a:pPr lvl="0"/>
            <a:r>
              <a:rPr lang="es-CO" dirty="0"/>
              <a:t>1</a:t>
            </a:r>
            <a:r>
              <a:rPr lang="es-CO" sz="2900" dirty="0">
                <a:latin typeface="Times New Roman" panose="02020603050405020304" pitchFamily="18" charset="0"/>
                <a:cs typeface="Times New Roman" panose="02020603050405020304" pitchFamily="18" charset="0"/>
              </a:rPr>
              <a:t>. Por perder el Poder,</a:t>
            </a:r>
          </a:p>
          <a:p>
            <a:pPr marL="0" lvl="0" indent="0">
              <a:buNone/>
            </a:pPr>
            <a:endParaRPr lang="es-AR" sz="2900" dirty="0">
              <a:latin typeface="Times New Roman" panose="02020603050405020304" pitchFamily="18" charset="0"/>
              <a:cs typeface="Times New Roman" panose="02020603050405020304" pitchFamily="18" charset="0"/>
            </a:endParaRPr>
          </a:p>
          <a:p>
            <a:pPr lvl="0"/>
            <a:r>
              <a:rPr lang="es-CO" sz="2900" dirty="0">
                <a:latin typeface="Times New Roman" panose="02020603050405020304" pitchFamily="18" charset="0"/>
                <a:cs typeface="Times New Roman" panose="02020603050405020304" pitchFamily="18" charset="0"/>
              </a:rPr>
              <a:t>2. Miedo a perder ingresos</a:t>
            </a:r>
          </a:p>
          <a:p>
            <a:pPr marL="0" lvl="0" indent="0">
              <a:buNone/>
            </a:pPr>
            <a:endParaRPr lang="es-AR" sz="2900" dirty="0">
              <a:latin typeface="Times New Roman" panose="02020603050405020304" pitchFamily="18" charset="0"/>
              <a:cs typeface="Times New Roman" panose="02020603050405020304" pitchFamily="18" charset="0"/>
            </a:endParaRPr>
          </a:p>
          <a:p>
            <a:pPr lvl="0"/>
            <a:r>
              <a:rPr lang="es-CO" sz="2900" dirty="0">
                <a:latin typeface="Times New Roman" panose="02020603050405020304" pitchFamily="18" charset="0"/>
                <a:cs typeface="Times New Roman" panose="02020603050405020304" pitchFamily="18" charset="0"/>
              </a:rPr>
              <a:t>Existen Tensiones entre el fundador y los herederos. </a:t>
            </a:r>
          </a:p>
          <a:p>
            <a:pPr marL="0" lvl="0" indent="0">
              <a:buNone/>
            </a:pPr>
            <a:endParaRPr lang="es-AR" sz="2900" dirty="0">
              <a:latin typeface="Times New Roman" panose="02020603050405020304" pitchFamily="18" charset="0"/>
              <a:cs typeface="Times New Roman" panose="02020603050405020304" pitchFamily="18" charset="0"/>
            </a:endParaRPr>
          </a:p>
          <a:p>
            <a:pPr lvl="0"/>
            <a:r>
              <a:rPr lang="es-CO" sz="2900" dirty="0">
                <a:latin typeface="Times New Roman" panose="02020603050405020304" pitchFamily="18" charset="0"/>
                <a:cs typeface="Times New Roman" panose="02020603050405020304" pitchFamily="18" charset="0"/>
              </a:rPr>
              <a:t>Porque existen Tensiones entre los Herederos porque no saben que pasará en el negocio.  No saben qué hacer ni quién será elegido para continuar.</a:t>
            </a:r>
            <a:endParaRPr lang="es-AR" sz="2900" dirty="0">
              <a:latin typeface="Times New Roman" panose="02020603050405020304" pitchFamily="18" charset="0"/>
              <a:cs typeface="Times New Roman" panose="02020603050405020304" pitchFamily="18" charset="0"/>
            </a:endParaRPr>
          </a:p>
          <a:p>
            <a:endParaRPr lang="es-AR" sz="2900" dirty="0">
              <a:latin typeface="Times New Roman" panose="02020603050405020304" pitchFamily="18" charset="0"/>
              <a:cs typeface="Times New Roman" panose="02020603050405020304" pitchFamily="18" charset="0"/>
            </a:endParaRPr>
          </a:p>
          <a:p>
            <a:endParaRPr lang="es-AR" dirty="0"/>
          </a:p>
        </p:txBody>
      </p:sp>
      <p:pic>
        <p:nvPicPr>
          <p:cNvPr id="4" name="Imagen 3"/>
          <p:cNvPicPr>
            <a:picLocks noChangeAspect="1"/>
          </p:cNvPicPr>
          <p:nvPr/>
        </p:nvPicPr>
        <p:blipFill>
          <a:blip r:embed="rId2"/>
          <a:stretch>
            <a:fillRect/>
          </a:stretch>
        </p:blipFill>
        <p:spPr>
          <a:xfrm>
            <a:off x="4891303" y="448454"/>
            <a:ext cx="3888432" cy="1714131"/>
          </a:xfrm>
          <a:prstGeom prst="rect">
            <a:avLst/>
          </a:prstGeom>
        </p:spPr>
      </p:pic>
    </p:spTree>
    <p:extLst>
      <p:ext uri="{BB962C8B-B14F-4D97-AF65-F5344CB8AC3E}">
        <p14:creationId xmlns:p14="http://schemas.microsoft.com/office/powerpoint/2010/main" val="4080727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66574" y="5104184"/>
            <a:ext cx="6554867" cy="1524000"/>
          </a:xfrm>
        </p:spPr>
        <p:txBody>
          <a:bodyPr>
            <a:normAutofit/>
          </a:bodyPr>
          <a:lstStyle/>
          <a:p>
            <a:pPr algn="ctr"/>
            <a:r>
              <a:rPr lang="es-CO" sz="4800" b="1" dirty="0">
                <a:latin typeface="Times New Roman" panose="02020603050405020304" pitchFamily="18" charset="0"/>
                <a:cs typeface="Times New Roman" panose="02020603050405020304" pitchFamily="18" charset="0"/>
              </a:rPr>
              <a:t>Plan de Trabajo</a:t>
            </a:r>
            <a:endParaRPr lang="es-AR" sz="4800" b="1"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251520" y="260648"/>
            <a:ext cx="8784976" cy="5688632"/>
          </a:xfrm>
        </p:spPr>
        <p:txBody>
          <a:bodyPr>
            <a:normAutofit fontScale="55000" lnSpcReduction="20000"/>
          </a:bodyPr>
          <a:lstStyle/>
          <a:p>
            <a:pPr lvl="0"/>
            <a:r>
              <a:rPr lang="es-CO" sz="5500" b="1" dirty="0">
                <a:solidFill>
                  <a:srgbClr val="FFFF00"/>
                </a:solidFill>
                <a:latin typeface="Times New Roman" panose="02020603050405020304" pitchFamily="18" charset="0"/>
                <a:cs typeface="Times New Roman" panose="02020603050405020304" pitchFamily="18" charset="0"/>
              </a:rPr>
              <a:t>1. </a:t>
            </a:r>
            <a:r>
              <a:rPr lang="es-CO" sz="5500" dirty="0">
                <a:solidFill>
                  <a:srgbClr val="FFFF00"/>
                </a:solidFill>
                <a:latin typeface="Times New Roman" panose="02020603050405020304" pitchFamily="18" charset="0"/>
                <a:cs typeface="Times New Roman" panose="02020603050405020304" pitchFamily="18" charset="0"/>
              </a:rPr>
              <a:t>Creación o revisión del plan estratégico de la empresa con la participación de los herederos.</a:t>
            </a:r>
            <a:endParaRPr lang="es-AR" sz="5500" dirty="0">
              <a:solidFill>
                <a:srgbClr val="FFFF00"/>
              </a:solidFill>
              <a:latin typeface="Times New Roman" panose="02020603050405020304" pitchFamily="18" charset="0"/>
              <a:cs typeface="Times New Roman" panose="02020603050405020304" pitchFamily="18" charset="0"/>
            </a:endParaRPr>
          </a:p>
          <a:p>
            <a:pPr marL="0" indent="0">
              <a:buNone/>
            </a:pPr>
            <a:endParaRPr lang="es-AR" sz="5500" dirty="0">
              <a:solidFill>
                <a:srgbClr val="FFFF00"/>
              </a:solidFill>
              <a:latin typeface="Times New Roman" panose="02020603050405020304" pitchFamily="18" charset="0"/>
              <a:cs typeface="Times New Roman" panose="02020603050405020304" pitchFamily="18" charset="0"/>
            </a:endParaRPr>
          </a:p>
          <a:p>
            <a:pPr lvl="0"/>
            <a:r>
              <a:rPr lang="es-CO" sz="5500" dirty="0">
                <a:solidFill>
                  <a:srgbClr val="FFFF00"/>
                </a:solidFill>
                <a:latin typeface="Times New Roman" panose="02020603050405020304" pitchFamily="18" charset="0"/>
                <a:cs typeface="Times New Roman" panose="02020603050405020304" pitchFamily="18" charset="0"/>
              </a:rPr>
              <a:t>2. Identificar y Abordar los problemas críticos que surgen de la relación “empresa-familia”. </a:t>
            </a:r>
            <a:endParaRPr lang="es-AR" sz="5500" dirty="0">
              <a:solidFill>
                <a:srgbClr val="FFFF00"/>
              </a:solidFill>
              <a:latin typeface="Times New Roman" panose="02020603050405020304" pitchFamily="18" charset="0"/>
              <a:cs typeface="Times New Roman" panose="02020603050405020304" pitchFamily="18" charset="0"/>
            </a:endParaRPr>
          </a:p>
          <a:p>
            <a:pPr marL="0" indent="0">
              <a:buNone/>
            </a:pPr>
            <a:r>
              <a:rPr lang="es-CO" sz="5500" dirty="0">
                <a:solidFill>
                  <a:srgbClr val="FFFF00"/>
                </a:solidFill>
                <a:latin typeface="Times New Roman" panose="02020603050405020304" pitchFamily="18" charset="0"/>
                <a:cs typeface="Times New Roman" panose="02020603050405020304" pitchFamily="18" charset="0"/>
              </a:rPr>
              <a:t> </a:t>
            </a:r>
            <a:endParaRPr lang="es-AR" sz="5500" dirty="0">
              <a:solidFill>
                <a:srgbClr val="FFFF00"/>
              </a:solidFill>
              <a:latin typeface="Times New Roman" panose="02020603050405020304" pitchFamily="18" charset="0"/>
              <a:cs typeface="Times New Roman" panose="02020603050405020304" pitchFamily="18" charset="0"/>
            </a:endParaRPr>
          </a:p>
          <a:p>
            <a:pPr lvl="0"/>
            <a:r>
              <a:rPr lang="es-CO" sz="5500" dirty="0">
                <a:solidFill>
                  <a:srgbClr val="FFFF00"/>
                </a:solidFill>
                <a:latin typeface="Times New Roman" panose="02020603050405020304" pitchFamily="18" charset="0"/>
                <a:cs typeface="Times New Roman" panose="02020603050405020304" pitchFamily="18" charset="0"/>
              </a:rPr>
              <a:t>3. Realizar reuniones periódicas familiares (cada 15 días) para tratar temas estratégicos de la empresa y analizar y tomar medidas en los asuntos que se presenten sobre la gestión del negocio.</a:t>
            </a:r>
            <a:endParaRPr lang="es-AR" sz="5500" dirty="0">
              <a:solidFill>
                <a:srgbClr val="FFFF00"/>
              </a:solidFill>
              <a:latin typeface="Times New Roman" panose="02020603050405020304" pitchFamily="18" charset="0"/>
              <a:cs typeface="Times New Roman" panose="02020603050405020304" pitchFamily="18" charset="0"/>
            </a:endParaRPr>
          </a:p>
          <a:p>
            <a:pPr marL="0" indent="0">
              <a:buNone/>
            </a:pPr>
            <a:r>
              <a:rPr lang="es-CO" sz="5500" dirty="0">
                <a:solidFill>
                  <a:srgbClr val="FFFF00"/>
                </a:solidFill>
                <a:latin typeface="Times New Roman" panose="02020603050405020304" pitchFamily="18" charset="0"/>
                <a:cs typeface="Times New Roman" panose="02020603050405020304" pitchFamily="18" charset="0"/>
              </a:rPr>
              <a:t> </a:t>
            </a:r>
            <a:endParaRPr lang="es-AR" sz="55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6818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5896" y="4869160"/>
            <a:ext cx="8610600" cy="1524000"/>
          </a:xfrm>
        </p:spPr>
        <p:txBody>
          <a:bodyPr>
            <a:noAutofit/>
          </a:bodyPr>
          <a:lstStyle/>
          <a:p>
            <a:pPr algn="ctr"/>
            <a:r>
              <a:rPr lang="es-CO" sz="5400" b="1" dirty="0">
                <a:latin typeface="Times New Roman" panose="02020603050405020304" pitchFamily="18" charset="0"/>
                <a:cs typeface="Times New Roman" panose="02020603050405020304" pitchFamily="18" charset="0"/>
              </a:rPr>
              <a:t>Plan de Trabajo</a:t>
            </a:r>
            <a:endParaRPr lang="en-US" sz="5400" dirty="0"/>
          </a:p>
        </p:txBody>
      </p:sp>
      <p:sp>
        <p:nvSpPr>
          <p:cNvPr id="3" name="Marcador de contenido 2"/>
          <p:cNvSpPr>
            <a:spLocks noGrp="1"/>
          </p:cNvSpPr>
          <p:nvPr>
            <p:ph idx="1"/>
          </p:nvPr>
        </p:nvSpPr>
        <p:spPr>
          <a:xfrm>
            <a:off x="533400" y="116632"/>
            <a:ext cx="8184704" cy="5040560"/>
          </a:xfrm>
        </p:spPr>
        <p:txBody>
          <a:bodyPr>
            <a:normAutofit fontScale="70000" lnSpcReduction="20000"/>
          </a:bodyPr>
          <a:lstStyle/>
          <a:p>
            <a:pPr lvl="0"/>
            <a:endParaRPr lang="es-CO" sz="3100" b="1" dirty="0">
              <a:solidFill>
                <a:srgbClr val="FFFF00"/>
              </a:solidFill>
              <a:latin typeface="Times New Roman" panose="02020603050405020304" pitchFamily="18" charset="0"/>
              <a:cs typeface="Times New Roman" panose="02020603050405020304" pitchFamily="18" charset="0"/>
            </a:endParaRPr>
          </a:p>
          <a:p>
            <a:pPr lvl="0"/>
            <a:endParaRPr lang="es-CO" sz="3100" b="1" dirty="0">
              <a:solidFill>
                <a:srgbClr val="FFFF00"/>
              </a:solidFill>
              <a:latin typeface="Times New Roman" panose="02020603050405020304" pitchFamily="18" charset="0"/>
              <a:cs typeface="Times New Roman" panose="02020603050405020304" pitchFamily="18" charset="0"/>
            </a:endParaRPr>
          </a:p>
          <a:p>
            <a:pPr lvl="0"/>
            <a:r>
              <a:rPr lang="es-CO" sz="3100" b="1" dirty="0">
                <a:solidFill>
                  <a:srgbClr val="FFFF00"/>
                </a:solidFill>
                <a:latin typeface="Times New Roman" panose="02020603050405020304" pitchFamily="18" charset="0"/>
                <a:cs typeface="Times New Roman" panose="02020603050405020304" pitchFamily="18" charset="0"/>
              </a:rPr>
              <a:t>4. Definir VALORES y conductas que deben seguir los miembros de la empresa.  Todo por escrito. Muy importante para evitar conflictos:  </a:t>
            </a:r>
          </a:p>
          <a:p>
            <a:pPr marL="0" lvl="0" indent="0" algn="ctr">
              <a:buNone/>
            </a:pPr>
            <a:r>
              <a:rPr lang="es-CO" sz="3100" b="1" dirty="0">
                <a:solidFill>
                  <a:srgbClr val="FFFF00"/>
                </a:solidFill>
                <a:latin typeface="Times New Roman" panose="02020603050405020304" pitchFamily="18" charset="0"/>
                <a:cs typeface="Times New Roman" panose="02020603050405020304" pitchFamily="18" charset="0"/>
              </a:rPr>
              <a:t>		</a:t>
            </a:r>
            <a:r>
              <a:rPr lang="es-CO" sz="3100" b="1" dirty="0">
                <a:solidFill>
                  <a:schemeClr val="accent1"/>
                </a:solidFill>
                <a:latin typeface="Times New Roman" panose="02020603050405020304" pitchFamily="18" charset="0"/>
                <a:cs typeface="Times New Roman" panose="02020603050405020304" pitchFamily="18" charset="0"/>
              </a:rPr>
              <a:t>Qué esperas de tus hijos y que esperan ellos.</a:t>
            </a:r>
          </a:p>
          <a:p>
            <a:pPr lvl="0"/>
            <a:endParaRPr lang="es-CO" sz="3100" b="1" dirty="0">
              <a:solidFill>
                <a:srgbClr val="FFFF00"/>
              </a:solidFill>
              <a:latin typeface="Times New Roman" panose="02020603050405020304" pitchFamily="18" charset="0"/>
              <a:cs typeface="Times New Roman" panose="02020603050405020304" pitchFamily="18" charset="0"/>
            </a:endParaRPr>
          </a:p>
          <a:p>
            <a:pPr lvl="0"/>
            <a:r>
              <a:rPr lang="es-CO" sz="3100" b="1" dirty="0">
                <a:solidFill>
                  <a:srgbClr val="FFFF00"/>
                </a:solidFill>
                <a:latin typeface="Times New Roman" panose="02020603050405020304" pitchFamily="18" charset="0"/>
                <a:cs typeface="Times New Roman" panose="02020603050405020304" pitchFamily="18" charset="0"/>
              </a:rPr>
              <a:t>Se desarrolla el PROTOCOLO FAMILIAR</a:t>
            </a:r>
            <a:endParaRPr lang="es-AR" sz="3100" b="1" dirty="0">
              <a:solidFill>
                <a:srgbClr val="FFFF00"/>
              </a:solidFill>
              <a:latin typeface="Times New Roman" panose="02020603050405020304" pitchFamily="18" charset="0"/>
              <a:cs typeface="Times New Roman" panose="02020603050405020304" pitchFamily="18" charset="0"/>
            </a:endParaRPr>
          </a:p>
          <a:p>
            <a:pPr marL="0" indent="0">
              <a:buNone/>
            </a:pPr>
            <a:r>
              <a:rPr lang="es-CO" sz="3100" b="1" dirty="0">
                <a:solidFill>
                  <a:srgbClr val="FFFF00"/>
                </a:solidFill>
                <a:latin typeface="Times New Roman" panose="02020603050405020304" pitchFamily="18" charset="0"/>
                <a:cs typeface="Times New Roman" panose="02020603050405020304" pitchFamily="18" charset="0"/>
              </a:rPr>
              <a:t> </a:t>
            </a:r>
            <a:endParaRPr lang="es-AR" sz="3100" b="1" dirty="0">
              <a:solidFill>
                <a:srgbClr val="FFFF00"/>
              </a:solidFill>
              <a:latin typeface="Times New Roman" panose="02020603050405020304" pitchFamily="18" charset="0"/>
              <a:cs typeface="Times New Roman" panose="02020603050405020304" pitchFamily="18" charset="0"/>
            </a:endParaRPr>
          </a:p>
          <a:p>
            <a:pPr lvl="0"/>
            <a:r>
              <a:rPr lang="es-CO" sz="3100" b="1" dirty="0">
                <a:solidFill>
                  <a:srgbClr val="FFFF00"/>
                </a:solidFill>
                <a:latin typeface="Times New Roman" panose="02020603050405020304" pitchFamily="18" charset="0"/>
                <a:cs typeface="Times New Roman" panose="02020603050405020304" pitchFamily="18" charset="0"/>
              </a:rPr>
              <a:t>Se realizan reuniones de seguimiento para asegurarse que se cumple lo planificado.</a:t>
            </a:r>
            <a:endParaRPr lang="es-AR" sz="3100" b="1" dirty="0">
              <a:solidFill>
                <a:srgbClr val="FFFF00"/>
              </a:solidFill>
              <a:latin typeface="Times New Roman" panose="02020603050405020304" pitchFamily="18" charset="0"/>
              <a:cs typeface="Times New Roman" panose="02020603050405020304" pitchFamily="18" charset="0"/>
            </a:endParaRPr>
          </a:p>
          <a:p>
            <a:pPr marL="0" lvl="0" indent="0">
              <a:buNone/>
            </a:pPr>
            <a:endParaRPr lang="es-AR" sz="1400" dirty="0">
              <a:latin typeface="Times New Roman" panose="02020603050405020304" pitchFamily="18" charset="0"/>
              <a:cs typeface="Times New Roman" panose="02020603050405020304" pitchFamily="18" charset="0"/>
            </a:endParaRPr>
          </a:p>
          <a:p>
            <a:pPr marL="0" indent="0" algn="ctr">
              <a:buNone/>
            </a:pPr>
            <a:r>
              <a:rPr lang="es-CO" sz="3100" dirty="0"/>
              <a:t>		 </a:t>
            </a:r>
            <a:endParaRPr lang="es-AR" sz="3100" dirty="0"/>
          </a:p>
          <a:p>
            <a:endParaRPr lang="es-AR" dirty="0"/>
          </a:p>
          <a:p>
            <a:endParaRPr lang="en-US" dirty="0"/>
          </a:p>
        </p:txBody>
      </p:sp>
    </p:spTree>
    <p:extLst>
      <p:ext uri="{BB962C8B-B14F-4D97-AF65-F5344CB8AC3E}">
        <p14:creationId xmlns:p14="http://schemas.microsoft.com/office/powerpoint/2010/main" val="39733551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3599" y="5013176"/>
            <a:ext cx="8863136" cy="1524000"/>
          </a:xfrm>
        </p:spPr>
        <p:txBody>
          <a:bodyPr>
            <a:normAutofit/>
          </a:bodyPr>
          <a:lstStyle/>
          <a:p>
            <a:pPr algn="ctr"/>
            <a:r>
              <a:rPr lang="es-CO" sz="4000" b="1" dirty="0">
                <a:solidFill>
                  <a:srgbClr val="FFFF00"/>
                </a:solidFill>
                <a:latin typeface="Times New Roman" panose="02020603050405020304" pitchFamily="18" charset="0"/>
                <a:cs typeface="Times New Roman" panose="02020603050405020304" pitchFamily="18" charset="0"/>
              </a:rPr>
              <a:t>Protocolo Familiar</a:t>
            </a:r>
            <a:endParaRPr lang="es-AR" sz="4000" b="1" dirty="0">
              <a:solidFill>
                <a:srgbClr val="FFFF00"/>
              </a:solidFill>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533400" y="533400"/>
            <a:ext cx="8287072" cy="4191744"/>
          </a:xfrm>
        </p:spPr>
        <p:txBody>
          <a:bodyPr>
            <a:noAutofit/>
          </a:bodyPr>
          <a:lstStyle/>
          <a:p>
            <a:endParaRPr lang="es-CO" sz="2400" dirty="0">
              <a:solidFill>
                <a:schemeClr val="accent1"/>
              </a:solidFill>
              <a:latin typeface="Times New Roman" panose="02020603050405020304" pitchFamily="18" charset="0"/>
              <a:cs typeface="Times New Roman" panose="02020603050405020304" pitchFamily="18" charset="0"/>
            </a:endParaRPr>
          </a:p>
          <a:p>
            <a:endParaRPr lang="es-CO" sz="2400" dirty="0">
              <a:solidFill>
                <a:schemeClr val="accent1"/>
              </a:solidFill>
              <a:latin typeface="Times New Roman" panose="02020603050405020304" pitchFamily="18" charset="0"/>
              <a:cs typeface="Times New Roman" panose="02020603050405020304" pitchFamily="18" charset="0"/>
            </a:endParaRPr>
          </a:p>
          <a:p>
            <a:r>
              <a:rPr lang="es-CO" sz="2400" dirty="0">
                <a:solidFill>
                  <a:schemeClr val="accent1"/>
                </a:solidFill>
                <a:latin typeface="Times New Roman" panose="02020603050405020304" pitchFamily="18" charset="0"/>
                <a:cs typeface="Times New Roman" panose="02020603050405020304" pitchFamily="18" charset="0"/>
              </a:rPr>
              <a:t>Es el acuerdo firmado por los familiares con el propósito de: Organizar : </a:t>
            </a:r>
            <a:endParaRPr lang="es-AR" sz="2400" dirty="0">
              <a:solidFill>
                <a:schemeClr val="accent1"/>
              </a:solidFill>
              <a:latin typeface="Times New Roman" panose="02020603050405020304" pitchFamily="18" charset="0"/>
              <a:cs typeface="Times New Roman" panose="02020603050405020304" pitchFamily="18" charset="0"/>
            </a:endParaRPr>
          </a:p>
          <a:p>
            <a:pPr lvl="0"/>
            <a:r>
              <a:rPr lang="es-CO" sz="2400" dirty="0">
                <a:solidFill>
                  <a:schemeClr val="accent1"/>
                </a:solidFill>
                <a:latin typeface="Times New Roman" panose="02020603050405020304" pitchFamily="18" charset="0"/>
                <a:cs typeface="Times New Roman" panose="02020603050405020304" pitchFamily="18" charset="0"/>
              </a:rPr>
              <a:t>1. Organizar y Gestionar la empresa.</a:t>
            </a:r>
            <a:endParaRPr lang="es-AR" sz="2400" dirty="0">
              <a:solidFill>
                <a:schemeClr val="accent1"/>
              </a:solidFill>
              <a:latin typeface="Times New Roman" panose="02020603050405020304" pitchFamily="18" charset="0"/>
              <a:cs typeface="Times New Roman" panose="02020603050405020304" pitchFamily="18" charset="0"/>
            </a:endParaRPr>
          </a:p>
          <a:p>
            <a:pPr lvl="0"/>
            <a:r>
              <a:rPr lang="es-CO" sz="2400" dirty="0">
                <a:solidFill>
                  <a:schemeClr val="accent1"/>
                </a:solidFill>
                <a:latin typeface="Times New Roman" panose="02020603050405020304" pitchFamily="18" charset="0"/>
                <a:cs typeface="Times New Roman" panose="02020603050405020304" pitchFamily="18" charset="0"/>
              </a:rPr>
              <a:t>2. Regular las relaciones entre la Familia, la propiedad y la   empresa:</a:t>
            </a:r>
            <a:endParaRPr lang="es-AR" sz="2400" dirty="0">
              <a:solidFill>
                <a:schemeClr val="accent1"/>
              </a:solidFill>
              <a:latin typeface="Times New Roman" panose="02020603050405020304" pitchFamily="18" charset="0"/>
              <a:cs typeface="Times New Roman" panose="02020603050405020304" pitchFamily="18" charset="0"/>
            </a:endParaRPr>
          </a:p>
          <a:p>
            <a:pPr lvl="0"/>
            <a:r>
              <a:rPr lang="es-CO" sz="2400" dirty="0">
                <a:solidFill>
                  <a:schemeClr val="accent1"/>
                </a:solidFill>
                <a:latin typeface="Times New Roman" panose="02020603050405020304" pitchFamily="18" charset="0"/>
                <a:cs typeface="Times New Roman" panose="02020603050405020304" pitchFamily="18" charset="0"/>
              </a:rPr>
              <a:t>3. Definir  políticas de dividendos, salarios de familiares, entre otras.</a:t>
            </a:r>
            <a:endParaRPr lang="es-AR" sz="2400" dirty="0">
              <a:solidFill>
                <a:schemeClr val="accent1"/>
              </a:solidFill>
              <a:latin typeface="Times New Roman" panose="02020603050405020304" pitchFamily="18" charset="0"/>
              <a:cs typeface="Times New Roman" panose="02020603050405020304" pitchFamily="18" charset="0"/>
            </a:endParaRPr>
          </a:p>
          <a:p>
            <a:pPr lvl="0"/>
            <a:r>
              <a:rPr lang="es-CO" sz="2400" dirty="0">
                <a:solidFill>
                  <a:schemeClr val="accent1"/>
                </a:solidFill>
                <a:latin typeface="Times New Roman" panose="02020603050405020304" pitchFamily="18" charset="0"/>
                <a:cs typeface="Times New Roman" panose="02020603050405020304" pitchFamily="18" charset="0"/>
              </a:rPr>
              <a:t>4. Manejo de las Relaciones profesionales </a:t>
            </a:r>
            <a:endParaRPr lang="es-AR" sz="2400" dirty="0">
              <a:solidFill>
                <a:schemeClr val="accent1"/>
              </a:solidFill>
              <a:latin typeface="Times New Roman" panose="02020603050405020304" pitchFamily="18" charset="0"/>
              <a:cs typeface="Times New Roman" panose="02020603050405020304" pitchFamily="18" charset="0"/>
            </a:endParaRPr>
          </a:p>
          <a:p>
            <a:endParaRPr lang="es-AR" sz="2400"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14497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1372" y="4725144"/>
            <a:ext cx="8791128" cy="1524000"/>
          </a:xfrm>
        </p:spPr>
        <p:txBody>
          <a:bodyPr>
            <a:normAutofit/>
          </a:bodyPr>
          <a:lstStyle/>
          <a:p>
            <a:pPr algn="ctr"/>
            <a:r>
              <a:rPr lang="es-CO" sz="4000" b="1" dirty="0">
                <a:solidFill>
                  <a:srgbClr val="002060"/>
                </a:solidFill>
                <a:latin typeface="Times New Roman" panose="02020603050405020304" pitchFamily="18" charset="0"/>
                <a:cs typeface="Times New Roman" panose="02020603050405020304" pitchFamily="18" charset="0"/>
              </a:rPr>
              <a:t>Objetivo: Preservar la Riqueza</a:t>
            </a:r>
            <a:endParaRPr lang="es-AR" sz="4000" b="1" dirty="0">
              <a:solidFill>
                <a:srgbClr val="002060"/>
              </a:solidFill>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29344" y="533400"/>
            <a:ext cx="8791128" cy="3767670"/>
          </a:xfrm>
        </p:spPr>
        <p:txBody>
          <a:bodyPr>
            <a:normAutofit fontScale="92500" lnSpcReduction="10000"/>
          </a:bodyPr>
          <a:lstStyle/>
          <a:p>
            <a:endParaRPr lang="es-CO" dirty="0"/>
          </a:p>
          <a:p>
            <a:pPr algn="just"/>
            <a:r>
              <a:rPr lang="es-AR" sz="3900" dirty="0">
                <a:solidFill>
                  <a:srgbClr val="FFFF00"/>
                </a:solidFill>
                <a:latin typeface="Times New Roman" panose="02020603050405020304" pitchFamily="18" charset="0"/>
                <a:cs typeface="Times New Roman" panose="02020603050405020304" pitchFamily="18" charset="0"/>
              </a:rPr>
              <a:t>Preservar la riqueza no es un trabajo fácil,  por eso lo más recomendable es contar con el ASESORAMIENTO de profesionales, no solo porque tendrán los conocimientos técnicos necesarios, sino porque además aportarán objetividad.</a:t>
            </a:r>
          </a:p>
        </p:txBody>
      </p:sp>
    </p:spTree>
    <p:extLst>
      <p:ext uri="{BB962C8B-B14F-4D97-AF65-F5344CB8AC3E}">
        <p14:creationId xmlns:p14="http://schemas.microsoft.com/office/powerpoint/2010/main" val="2317262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725144"/>
            <a:ext cx="8359080" cy="1524000"/>
          </a:xfrm>
        </p:spPr>
        <p:txBody>
          <a:bodyPr/>
          <a:lstStyle/>
          <a:p>
            <a:pPr algn="ctr"/>
            <a:r>
              <a:rPr lang="es-CO" b="1" dirty="0">
                <a:latin typeface="Times New Roman" panose="02020603050405020304" pitchFamily="18" charset="0"/>
                <a:cs typeface="Times New Roman" panose="02020603050405020304" pitchFamily="18" charset="0"/>
              </a:rPr>
              <a:t>La Nueva Generación</a:t>
            </a:r>
            <a:endParaRPr lang="es-AR" b="1"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533400" y="533400"/>
            <a:ext cx="8359080" cy="4551784"/>
          </a:xfrm>
        </p:spPr>
        <p:txBody>
          <a:bodyPr>
            <a:noAutofit/>
          </a:bodyPr>
          <a:lstStyle/>
          <a:p>
            <a:endParaRPr lang="es-AR" sz="2800" dirty="0">
              <a:solidFill>
                <a:schemeClr val="accent1">
                  <a:lumMod val="75000"/>
                </a:schemeClr>
              </a:solidFill>
              <a:latin typeface="Times New Roman" panose="02020603050405020304" pitchFamily="18" charset="0"/>
              <a:cs typeface="Times New Roman" panose="02020603050405020304" pitchFamily="18" charset="0"/>
            </a:endParaRPr>
          </a:p>
          <a:p>
            <a:endParaRPr lang="es-AR" sz="2800" dirty="0">
              <a:solidFill>
                <a:schemeClr val="accent1">
                  <a:lumMod val="75000"/>
                </a:schemeClr>
              </a:solidFill>
              <a:latin typeface="Times New Roman" panose="02020603050405020304" pitchFamily="18" charset="0"/>
              <a:cs typeface="Times New Roman" panose="02020603050405020304" pitchFamily="18" charset="0"/>
            </a:endParaRPr>
          </a:p>
          <a:p>
            <a:r>
              <a:rPr lang="es-AR" sz="2800" dirty="0">
                <a:solidFill>
                  <a:schemeClr val="accent1">
                    <a:lumMod val="75000"/>
                  </a:schemeClr>
                </a:solidFill>
                <a:latin typeface="Times New Roman" panose="02020603050405020304" pitchFamily="18" charset="0"/>
                <a:cs typeface="Times New Roman" panose="02020603050405020304" pitchFamily="18" charset="0"/>
              </a:rPr>
              <a:t>La incorporación de las nuevas generaciones a la empresa familiar es importante, porque los más jóvenes pueden aportar nuevas ideas que ayuden a </a:t>
            </a:r>
            <a:r>
              <a:rPr lang="es-AR" sz="2800" b="1" dirty="0">
                <a:solidFill>
                  <a:srgbClr val="FFFF00"/>
                </a:solidFill>
                <a:latin typeface="Times New Roman" panose="02020603050405020304" pitchFamily="18" charset="0"/>
                <a:cs typeface="Times New Roman" panose="02020603050405020304" pitchFamily="18" charset="0"/>
              </a:rPr>
              <a:t>revitalizar </a:t>
            </a:r>
            <a:r>
              <a:rPr lang="es-AR" sz="2800" dirty="0">
                <a:solidFill>
                  <a:schemeClr val="accent1">
                    <a:lumMod val="75000"/>
                  </a:schemeClr>
                </a:solidFill>
                <a:latin typeface="Times New Roman" panose="02020603050405020304" pitchFamily="18" charset="0"/>
                <a:cs typeface="Times New Roman" panose="02020603050405020304" pitchFamily="18" charset="0"/>
              </a:rPr>
              <a:t>el negocio.</a:t>
            </a:r>
          </a:p>
          <a:p>
            <a:r>
              <a:rPr lang="es-CO" sz="2800" dirty="0">
                <a:solidFill>
                  <a:schemeClr val="accent1">
                    <a:lumMod val="75000"/>
                  </a:schemeClr>
                </a:solidFill>
                <a:latin typeface="Times New Roman" panose="02020603050405020304" pitchFamily="18" charset="0"/>
                <a:cs typeface="Times New Roman" panose="02020603050405020304" pitchFamily="18" charset="0"/>
              </a:rPr>
              <a:t>Es común que los padres se resistan a pasar la batuta a los hijos; una razón es porque no saben como hacerlo.</a:t>
            </a:r>
            <a:endParaRPr lang="es-AR" sz="2800" dirty="0">
              <a:solidFill>
                <a:schemeClr val="accent1">
                  <a:lumMod val="75000"/>
                </a:schemeClr>
              </a:solidFill>
              <a:latin typeface="Times New Roman" panose="02020603050405020304" pitchFamily="18" charset="0"/>
              <a:cs typeface="Times New Roman" panose="02020603050405020304" pitchFamily="18" charset="0"/>
            </a:endParaRPr>
          </a:p>
        </p:txBody>
      </p:sp>
      <p:pic>
        <p:nvPicPr>
          <p:cNvPr id="4" name="Imagen 3"/>
          <p:cNvPicPr>
            <a:picLocks noChangeAspect="1"/>
          </p:cNvPicPr>
          <p:nvPr/>
        </p:nvPicPr>
        <p:blipFill>
          <a:blip r:embed="rId2"/>
          <a:stretch>
            <a:fillRect/>
          </a:stretch>
        </p:blipFill>
        <p:spPr>
          <a:xfrm>
            <a:off x="3190875" y="260648"/>
            <a:ext cx="2762250" cy="1657350"/>
          </a:xfrm>
          <a:prstGeom prst="rect">
            <a:avLst/>
          </a:prstGeom>
        </p:spPr>
      </p:pic>
    </p:spTree>
    <p:extLst>
      <p:ext uri="{BB962C8B-B14F-4D97-AF65-F5344CB8AC3E}">
        <p14:creationId xmlns:p14="http://schemas.microsoft.com/office/powerpoint/2010/main" val="35345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431088" cy="936104"/>
          </a:xfrm>
        </p:spPr>
        <p:txBody>
          <a:bodyPr>
            <a:normAutofit fontScale="90000"/>
          </a:bodyPr>
          <a:lstStyle/>
          <a:p>
            <a:pPr algn="ctr"/>
            <a:r>
              <a:rPr lang="es-CO" sz="3600" b="1" dirty="0">
                <a:solidFill>
                  <a:schemeClr val="accent1"/>
                </a:solidFill>
                <a:latin typeface="Times New Roman" panose="02020603050405020304" pitchFamily="18" charset="0"/>
                <a:cs typeface="Times New Roman" panose="02020603050405020304" pitchFamily="18" charset="0"/>
              </a:rPr>
              <a:t>Consultoría Gerencial y Legal</a:t>
            </a:r>
            <a:endParaRPr lang="es-AR" b="1" dirty="0">
              <a:solidFill>
                <a:schemeClr val="accent1"/>
              </a:solidFill>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323528" y="2204864"/>
            <a:ext cx="8431088" cy="4119736"/>
          </a:xfrm>
        </p:spPr>
        <p:txBody>
          <a:bodyPr>
            <a:normAutofit fontScale="77500" lnSpcReduction="20000"/>
          </a:bodyPr>
          <a:lstStyle/>
          <a:p>
            <a:pPr lvl="0"/>
            <a:endParaRPr lang="es-PA" dirty="0"/>
          </a:p>
          <a:p>
            <a:pPr lvl="0" algn="just"/>
            <a:r>
              <a:rPr lang="es-PA" sz="2900" dirty="0">
                <a:solidFill>
                  <a:srgbClr val="FFFF00"/>
                </a:solidFill>
                <a:latin typeface="Times New Roman" panose="02020603050405020304" pitchFamily="18" charset="0"/>
                <a:cs typeface="Times New Roman" panose="02020603050405020304" pitchFamily="18" charset="0"/>
              </a:rPr>
              <a:t>La consultoría que se ofrece se inicia comprendiendo a los miembros de la familia empresaria y a su negocio.  </a:t>
            </a:r>
          </a:p>
          <a:p>
            <a:pPr marL="0" lvl="0" indent="0" algn="just">
              <a:buNone/>
            </a:pPr>
            <a:endParaRPr lang="es-PA" sz="2900" dirty="0">
              <a:solidFill>
                <a:srgbClr val="FFFF00"/>
              </a:solidFill>
              <a:latin typeface="Times New Roman" panose="02020603050405020304" pitchFamily="18" charset="0"/>
              <a:cs typeface="Times New Roman" panose="02020603050405020304" pitchFamily="18" charset="0"/>
            </a:endParaRPr>
          </a:p>
          <a:p>
            <a:pPr lvl="0" algn="just"/>
            <a:r>
              <a:rPr lang="es-PA" sz="2900" dirty="0">
                <a:solidFill>
                  <a:srgbClr val="FFFF00"/>
                </a:solidFill>
                <a:latin typeface="Times New Roman" panose="02020603050405020304" pitchFamily="18" charset="0"/>
                <a:cs typeface="Times New Roman" panose="02020603050405020304" pitchFamily="18" charset="0"/>
              </a:rPr>
              <a:t>Es muy importante tener muy presente que el negocio no solo se trata de leyes y balances financieros, sino de  los logros y la conducta, de lo que cada miembro de la familia realmente desea en su relación con el negocio. </a:t>
            </a:r>
          </a:p>
          <a:p>
            <a:pPr lvl="0" algn="just"/>
            <a:endParaRPr lang="es-PA" sz="2900" dirty="0">
              <a:solidFill>
                <a:srgbClr val="FFFF00"/>
              </a:solidFill>
              <a:latin typeface="Times New Roman" panose="02020603050405020304" pitchFamily="18" charset="0"/>
              <a:cs typeface="Times New Roman" panose="02020603050405020304" pitchFamily="18" charset="0"/>
            </a:endParaRPr>
          </a:p>
          <a:p>
            <a:pPr lvl="0" algn="just"/>
            <a:r>
              <a:rPr lang="es-PA" sz="2900" dirty="0">
                <a:solidFill>
                  <a:srgbClr val="FFFF00"/>
                </a:solidFill>
                <a:latin typeface="Times New Roman" panose="02020603050405020304" pitchFamily="18" charset="0"/>
                <a:cs typeface="Times New Roman" panose="02020603050405020304" pitchFamily="18" charset="0"/>
              </a:rPr>
              <a:t>Se trata de una consultoría integral enfocada en los miembros de la familia, participen o no en la operación del negocio, además de los colaboradores, clientes, proveedores y bancos.</a:t>
            </a:r>
            <a:endParaRPr lang="es-AR" sz="2900" dirty="0">
              <a:solidFill>
                <a:srgbClr val="FFFF00"/>
              </a:solidFill>
              <a:latin typeface="Times New Roman" panose="02020603050405020304" pitchFamily="18" charset="0"/>
              <a:cs typeface="Times New Roman" panose="02020603050405020304" pitchFamily="18" charset="0"/>
            </a:endParaRPr>
          </a:p>
          <a:p>
            <a:endParaRPr lang="es-AR" sz="2900" dirty="0">
              <a:solidFill>
                <a:srgbClr val="FFFF00"/>
              </a:solidFill>
              <a:latin typeface="Times New Roman" panose="02020603050405020304" pitchFamily="18" charset="0"/>
              <a:cs typeface="Times New Roman" panose="02020603050405020304" pitchFamily="18" charset="0"/>
            </a:endParaRPr>
          </a:p>
          <a:p>
            <a:endParaRPr lang="es-AR" sz="29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6801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188640"/>
            <a:ext cx="7704856" cy="1019944"/>
          </a:xfrm>
        </p:spPr>
        <p:txBody>
          <a:bodyPr>
            <a:normAutofit/>
          </a:bodyPr>
          <a:lstStyle/>
          <a:p>
            <a:pPr algn="ctr"/>
            <a:r>
              <a:rPr lang="es-CO" sz="4000" b="1" dirty="0">
                <a:solidFill>
                  <a:srgbClr val="FFFF00"/>
                </a:solidFill>
                <a:latin typeface="Times New Roman" panose="02020603050405020304" pitchFamily="18" charset="0"/>
                <a:cs typeface="Times New Roman" panose="02020603050405020304" pitchFamily="18" charset="0"/>
              </a:rPr>
              <a:t>PROGRAMA DE TRABAJO</a:t>
            </a:r>
            <a:endParaRPr lang="es-AR" sz="4000" b="1" dirty="0">
              <a:solidFill>
                <a:srgbClr val="FFFF00"/>
              </a:solidFill>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323528" y="1988840"/>
            <a:ext cx="8503096" cy="3767670"/>
          </a:xfrm>
        </p:spPr>
        <p:txBody>
          <a:bodyPr>
            <a:noAutofit/>
          </a:bodyPr>
          <a:lstStyle/>
          <a:p>
            <a:pPr algn="just"/>
            <a:r>
              <a:rPr lang="es-CO" sz="2400" dirty="0">
                <a:solidFill>
                  <a:schemeClr val="accent1"/>
                </a:solidFill>
                <a:latin typeface="Times New Roman" panose="02020603050405020304" pitchFamily="18" charset="0"/>
                <a:cs typeface="Times New Roman" panose="02020603050405020304" pitchFamily="18" charset="0"/>
              </a:rPr>
              <a:t>El Programa de Trabajo se desarrolla en un período mínimo de seis meses:</a:t>
            </a:r>
          </a:p>
          <a:p>
            <a:pPr algn="just"/>
            <a:endParaRPr lang="es-CO" sz="2400" dirty="0">
              <a:solidFill>
                <a:schemeClr val="accent1"/>
              </a:solidFill>
              <a:latin typeface="Times New Roman" panose="02020603050405020304" pitchFamily="18" charset="0"/>
              <a:cs typeface="Times New Roman" panose="02020603050405020304" pitchFamily="18" charset="0"/>
            </a:endParaRPr>
          </a:p>
          <a:p>
            <a:pPr algn="just"/>
            <a:r>
              <a:rPr lang="es-CO" sz="2400" b="1" dirty="0">
                <a:solidFill>
                  <a:srgbClr val="FFFF00"/>
                </a:solidFill>
                <a:latin typeface="Times New Roman" panose="02020603050405020304" pitchFamily="18" charset="0"/>
                <a:cs typeface="Times New Roman" panose="02020603050405020304" pitchFamily="18" charset="0"/>
              </a:rPr>
              <a:t>Objetivo:</a:t>
            </a:r>
            <a:r>
              <a:rPr lang="es-CO" sz="2400" dirty="0">
                <a:solidFill>
                  <a:schemeClr val="accent1"/>
                </a:solidFill>
                <a:latin typeface="Times New Roman" panose="02020603050405020304" pitchFamily="18" charset="0"/>
                <a:cs typeface="Times New Roman" panose="02020603050405020304" pitchFamily="18" charset="0"/>
              </a:rPr>
              <a:t> Organizar la empresa para cuando NO estés</a:t>
            </a:r>
          </a:p>
          <a:p>
            <a:pPr algn="just"/>
            <a:r>
              <a:rPr lang="es-CO" sz="2400" dirty="0">
                <a:solidFill>
                  <a:schemeClr val="accent1"/>
                </a:solidFill>
                <a:latin typeface="Times New Roman" panose="02020603050405020304" pitchFamily="18" charset="0"/>
                <a:cs typeface="Times New Roman" panose="02020603050405020304" pitchFamily="18" charset="0"/>
              </a:rPr>
              <a:t>1.	Diagnóstico legal de la empresa.</a:t>
            </a:r>
            <a:endParaRPr lang="es-AR" sz="2400" dirty="0">
              <a:solidFill>
                <a:schemeClr val="accent1"/>
              </a:solidFill>
              <a:latin typeface="Times New Roman" panose="02020603050405020304" pitchFamily="18" charset="0"/>
              <a:cs typeface="Times New Roman" panose="02020603050405020304" pitchFamily="18" charset="0"/>
            </a:endParaRPr>
          </a:p>
          <a:p>
            <a:pPr algn="just"/>
            <a:r>
              <a:rPr lang="es-CO" sz="2400" dirty="0">
                <a:solidFill>
                  <a:schemeClr val="accent1"/>
                </a:solidFill>
                <a:latin typeface="Times New Roman" panose="02020603050405020304" pitchFamily="18" charset="0"/>
                <a:cs typeface="Times New Roman" panose="02020603050405020304" pitchFamily="18" charset="0"/>
              </a:rPr>
              <a:t>2 	Reunión inicial individual con cada uno de los miembros de 		la familia</a:t>
            </a:r>
          </a:p>
          <a:p>
            <a:pPr algn="just"/>
            <a:r>
              <a:rPr lang="es-CO" sz="2400" dirty="0">
                <a:solidFill>
                  <a:schemeClr val="accent1"/>
                </a:solidFill>
                <a:latin typeface="Times New Roman" panose="02020603050405020304" pitchFamily="18" charset="0"/>
                <a:cs typeface="Times New Roman" panose="02020603050405020304" pitchFamily="18" charset="0"/>
              </a:rPr>
              <a:t>3. 	Organización del modelo de reunión de junta directiva.</a:t>
            </a:r>
          </a:p>
          <a:p>
            <a:pPr algn="just"/>
            <a:r>
              <a:rPr lang="es-CO" sz="2400" dirty="0">
                <a:solidFill>
                  <a:schemeClr val="accent1"/>
                </a:solidFill>
                <a:latin typeface="Times New Roman" panose="02020603050405020304" pitchFamily="18" charset="0"/>
                <a:cs typeface="Times New Roman" panose="02020603050405020304" pitchFamily="18" charset="0"/>
              </a:rPr>
              <a:t>4.	Organización de las reuniones mensuales de 	junta 					directiva.</a:t>
            </a:r>
          </a:p>
          <a:p>
            <a:pPr algn="just"/>
            <a:endParaRPr lang="es-CO" sz="2400"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843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4869160"/>
            <a:ext cx="9144000" cy="1524000"/>
          </a:xfrm>
        </p:spPr>
        <p:txBody>
          <a:bodyPr>
            <a:normAutofit/>
          </a:bodyPr>
          <a:lstStyle/>
          <a:p>
            <a:pPr algn="ctr"/>
            <a:r>
              <a:rPr lang="es-PA" sz="4000" dirty="0">
                <a:solidFill>
                  <a:srgbClr val="FFFF00"/>
                </a:solidFill>
                <a:latin typeface="Times New Roman" panose="02020603050405020304" pitchFamily="18" charset="0"/>
                <a:cs typeface="Times New Roman" panose="02020603050405020304" pitchFamily="18" charset="0"/>
              </a:rPr>
              <a:t>¿Con quién </a:t>
            </a:r>
            <a:r>
              <a:rPr lang="es-PA" sz="4000" dirty="0" err="1">
                <a:solidFill>
                  <a:srgbClr val="FFFF00"/>
                </a:solidFill>
                <a:latin typeface="Times New Roman" panose="02020603050405020304" pitchFamily="18" charset="0"/>
                <a:cs typeface="Times New Roman" panose="02020603050405020304" pitchFamily="18" charset="0"/>
              </a:rPr>
              <a:t>cuentaS</a:t>
            </a:r>
            <a:r>
              <a:rPr lang="es-PA" sz="4000" dirty="0">
                <a:solidFill>
                  <a:srgbClr val="FFFF00"/>
                </a:solidFill>
                <a:latin typeface="Times New Roman" panose="02020603050405020304" pitchFamily="18" charset="0"/>
                <a:cs typeface="Times New Roman" panose="02020603050405020304" pitchFamily="18" charset="0"/>
              </a:rPr>
              <a:t>?</a:t>
            </a:r>
            <a:endParaRPr lang="en-US" sz="4000" dirty="0">
              <a:solidFill>
                <a:srgbClr val="FFFF00"/>
              </a:solidFill>
              <a:latin typeface="Times New Roman" panose="02020603050405020304" pitchFamily="18" charset="0"/>
              <a:cs typeface="Times New Roman" panose="02020603050405020304" pitchFamily="18" charset="0"/>
            </a:endParaRPr>
          </a:p>
        </p:txBody>
      </p:sp>
      <p:pic>
        <p:nvPicPr>
          <p:cNvPr id="4" name="Marcador de contenido 3"/>
          <p:cNvPicPr>
            <a:picLocks noGrp="1" noChangeAspect="1"/>
          </p:cNvPicPr>
          <p:nvPr>
            <p:ph idx="1"/>
          </p:nvPr>
        </p:nvPicPr>
        <p:blipFill>
          <a:blip r:embed="rId2"/>
          <a:stretch>
            <a:fillRect/>
          </a:stretch>
        </p:blipFill>
        <p:spPr>
          <a:xfrm>
            <a:off x="863588" y="623841"/>
            <a:ext cx="7416824" cy="4245319"/>
          </a:xfrm>
          <a:prstGeom prst="rect">
            <a:avLst/>
          </a:prstGeom>
        </p:spPr>
      </p:pic>
    </p:spTree>
    <p:extLst>
      <p:ext uri="{BB962C8B-B14F-4D97-AF65-F5344CB8AC3E}">
        <p14:creationId xmlns:p14="http://schemas.microsoft.com/office/powerpoint/2010/main" val="2722893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188640"/>
            <a:ext cx="7560840" cy="1091952"/>
          </a:xfrm>
        </p:spPr>
        <p:txBody>
          <a:bodyPr>
            <a:noAutofit/>
          </a:bodyPr>
          <a:lstStyle/>
          <a:p>
            <a:pPr algn="ctr"/>
            <a:r>
              <a:rPr lang="es-CO" sz="4000" b="1" dirty="0">
                <a:solidFill>
                  <a:srgbClr val="FFFF00"/>
                </a:solidFill>
                <a:latin typeface="Times New Roman" panose="02020603050405020304" pitchFamily="18" charset="0"/>
                <a:cs typeface="Times New Roman" panose="02020603050405020304" pitchFamily="18" charset="0"/>
              </a:rPr>
              <a:t>PROGRAMA DE TRABAJO</a:t>
            </a:r>
            <a:endParaRPr lang="es-AR" sz="4000" b="1" dirty="0">
              <a:solidFill>
                <a:srgbClr val="FFFF00"/>
              </a:solidFill>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428464" y="1280592"/>
            <a:ext cx="8503096" cy="4551784"/>
          </a:xfrm>
        </p:spPr>
        <p:txBody>
          <a:bodyPr>
            <a:normAutofit/>
          </a:bodyPr>
          <a:lstStyle/>
          <a:p>
            <a:pPr algn="just"/>
            <a:endParaRPr lang="es-CO" dirty="0"/>
          </a:p>
          <a:p>
            <a:pPr algn="just"/>
            <a:r>
              <a:rPr lang="es-CO" dirty="0">
                <a:latin typeface="Times New Roman" panose="02020603050405020304" pitchFamily="18" charset="0"/>
                <a:cs typeface="Times New Roman" panose="02020603050405020304" pitchFamily="18" charset="0"/>
              </a:rPr>
              <a:t>5. 	</a:t>
            </a:r>
            <a:r>
              <a:rPr lang="es-CO" sz="2400" dirty="0">
                <a:latin typeface="Times New Roman" panose="02020603050405020304" pitchFamily="18" charset="0"/>
                <a:cs typeface="Times New Roman" panose="02020603050405020304" pitchFamily="18" charset="0"/>
              </a:rPr>
              <a:t>Organización de Comités de Trabajo: 			Administración, 	Finanzas, Mercado.  El número 	y el 	área 	de los Comités pueden variar de 	acuerdo al giro 	del 	negocio.</a:t>
            </a:r>
          </a:p>
          <a:p>
            <a:pPr algn="just"/>
            <a:r>
              <a:rPr lang="es-CO" sz="2400" dirty="0">
                <a:latin typeface="Times New Roman" panose="02020603050405020304" pitchFamily="18" charset="0"/>
                <a:cs typeface="Times New Roman" panose="02020603050405020304" pitchFamily="18" charset="0"/>
              </a:rPr>
              <a:t>6.	Comités de trabajo: Se realizará uno por mes.  En cada 			Comité participará, al menos, un 	miembro de la familia. </a:t>
            </a:r>
          </a:p>
          <a:p>
            <a:pPr algn="just"/>
            <a:r>
              <a:rPr lang="es-CO" sz="2400" dirty="0">
                <a:latin typeface="Times New Roman" panose="02020603050405020304" pitchFamily="18" charset="0"/>
                <a:cs typeface="Times New Roman" panose="02020603050405020304" pitchFamily="18" charset="0"/>
              </a:rPr>
              <a:t>7.	Diseño del Protocolo Familiar.</a:t>
            </a:r>
          </a:p>
          <a:p>
            <a:pPr algn="just"/>
            <a:r>
              <a:rPr lang="es-CO" sz="2400" dirty="0">
                <a:latin typeface="Times New Roman" panose="02020603050405020304" pitchFamily="18" charset="0"/>
                <a:cs typeface="Times New Roman" panose="02020603050405020304" pitchFamily="18" charset="0"/>
              </a:rPr>
              <a:t>8.	Presentación y análisis del Protocolo Familiar a 	todos los 			miembros de la familia.  </a:t>
            </a:r>
          </a:p>
          <a:p>
            <a:endParaRPr lang="es-A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3362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120279"/>
            <a:ext cx="8280920" cy="3124201"/>
          </a:xfrm>
        </p:spPr>
        <p:txBody>
          <a:bodyPr/>
          <a:lstStyle/>
          <a:p>
            <a:pPr algn="ctr"/>
            <a:r>
              <a:rPr lang="es-CO" b="1" dirty="0">
                <a:solidFill>
                  <a:srgbClr val="FFFF00"/>
                </a:solidFill>
                <a:latin typeface="Times New Roman" panose="02020603050405020304" pitchFamily="18" charset="0"/>
                <a:cs typeface="Times New Roman" panose="02020603050405020304" pitchFamily="18" charset="0"/>
              </a:rPr>
              <a:t>¿Por qué creaste tu negocio?</a:t>
            </a:r>
            <a:endParaRPr lang="es-AR" b="1" dirty="0">
              <a:solidFill>
                <a:srgbClr val="FFFF00"/>
              </a:solidFill>
              <a:latin typeface="Times New Roman" panose="02020603050405020304" pitchFamily="18" charset="0"/>
              <a:cs typeface="Times New Roman" panose="02020603050405020304" pitchFamily="18" charset="0"/>
            </a:endParaRPr>
          </a:p>
        </p:txBody>
      </p:sp>
      <p:sp>
        <p:nvSpPr>
          <p:cNvPr id="3" name="2 Subtítulo"/>
          <p:cNvSpPr>
            <a:spLocks noGrp="1"/>
          </p:cNvSpPr>
          <p:nvPr>
            <p:ph type="subTitle" idx="1"/>
          </p:nvPr>
        </p:nvSpPr>
        <p:spPr/>
        <p:txBody>
          <a:bodyPr/>
          <a:lstStyle/>
          <a:p>
            <a:endParaRPr lang="es-CO" dirty="0"/>
          </a:p>
          <a:p>
            <a:endParaRPr lang="es-CO" dirty="0"/>
          </a:p>
        </p:txBody>
      </p:sp>
      <p:sp>
        <p:nvSpPr>
          <p:cNvPr id="4" name="3 CuadroTexto"/>
          <p:cNvSpPr txBox="1"/>
          <p:nvPr/>
        </p:nvSpPr>
        <p:spPr>
          <a:xfrm>
            <a:off x="2915816" y="3212976"/>
            <a:ext cx="3312368" cy="2400657"/>
          </a:xfrm>
          <a:prstGeom prst="rect">
            <a:avLst/>
          </a:prstGeom>
          <a:noFill/>
        </p:spPr>
        <p:txBody>
          <a:bodyPr wrap="square" rtlCol="0">
            <a:spAutoFit/>
          </a:bodyPr>
          <a:lstStyle/>
          <a:p>
            <a:pPr algn="ctr"/>
            <a:r>
              <a:rPr lang="es-CO" sz="15000" b="1" dirty="0"/>
              <a:t>?</a:t>
            </a:r>
            <a:endParaRPr lang="es-AR" sz="15000" b="1" dirty="0"/>
          </a:p>
        </p:txBody>
      </p:sp>
    </p:spTree>
    <p:extLst>
      <p:ext uri="{BB962C8B-B14F-4D97-AF65-F5344CB8AC3E}">
        <p14:creationId xmlns:p14="http://schemas.microsoft.com/office/powerpoint/2010/main" val="125328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3400" y="533400"/>
            <a:ext cx="8143056" cy="3767670"/>
          </a:xfrm>
        </p:spPr>
        <p:txBody>
          <a:bodyPr>
            <a:normAutofit fontScale="92500" lnSpcReduction="20000"/>
          </a:bodyPr>
          <a:lstStyle/>
          <a:p>
            <a:endParaRPr lang="es-CO" dirty="0"/>
          </a:p>
          <a:p>
            <a:endParaRPr lang="es-CO" dirty="0"/>
          </a:p>
          <a:p>
            <a:r>
              <a:rPr lang="es-CO" sz="3200" dirty="0">
                <a:latin typeface="Times New Roman" panose="02020603050405020304" pitchFamily="18" charset="0"/>
                <a:cs typeface="Times New Roman" panose="02020603050405020304" pitchFamily="18" charset="0"/>
              </a:rPr>
              <a:t>Pueden haber muchas razones, pero consciente o inconscientemente una razón de peso fue:</a:t>
            </a:r>
          </a:p>
          <a:p>
            <a:endParaRPr lang="es-CO" sz="3200" dirty="0">
              <a:latin typeface="Times New Roman" panose="02020603050405020304" pitchFamily="18" charset="0"/>
              <a:cs typeface="Times New Roman" panose="02020603050405020304" pitchFamily="18" charset="0"/>
            </a:endParaRPr>
          </a:p>
          <a:p>
            <a:pPr algn="ctr"/>
            <a:r>
              <a:rPr lang="es-CO" sz="5200" b="1" dirty="0">
                <a:solidFill>
                  <a:srgbClr val="FFFF00"/>
                </a:solidFill>
                <a:latin typeface="Times New Roman" panose="02020603050405020304" pitchFamily="18" charset="0"/>
                <a:cs typeface="Times New Roman" panose="02020603050405020304" pitchFamily="18" charset="0"/>
              </a:rPr>
              <a:t>Dejarle  un legado a tu familia</a:t>
            </a:r>
            <a:endParaRPr lang="es-AR" sz="43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6665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7954" y="116632"/>
            <a:ext cx="8534400" cy="758952"/>
          </a:xfrm>
        </p:spPr>
        <p:txBody>
          <a:bodyPr>
            <a:normAutofit fontScale="90000"/>
          </a:bodyPr>
          <a:lstStyle/>
          <a:p>
            <a:pPr lvl="0" algn="ctr"/>
            <a:br>
              <a:rPr lang="es-CO" b="1" dirty="0"/>
            </a:br>
            <a:br>
              <a:rPr lang="es-CO" b="1" dirty="0"/>
            </a:br>
            <a:br>
              <a:rPr lang="es-CO" b="1" dirty="0"/>
            </a:br>
            <a:br>
              <a:rPr lang="es-CO" b="1" dirty="0"/>
            </a:br>
            <a:br>
              <a:rPr lang="es-CO" b="1" dirty="0"/>
            </a:br>
            <a:r>
              <a:rPr lang="es-CO" b="1" dirty="0"/>
              <a:t>                                                                                              </a:t>
            </a:r>
            <a:r>
              <a:rPr lang="es-CO" sz="5300" b="1" dirty="0">
                <a:solidFill>
                  <a:srgbClr val="0070C0"/>
                </a:solidFill>
                <a:latin typeface="Times New Roman" panose="02020603050405020304" pitchFamily="18" charset="0"/>
                <a:cs typeface="Times New Roman" panose="02020603050405020304" pitchFamily="18" charset="0"/>
              </a:rPr>
              <a:t>Un Proceso</a:t>
            </a:r>
            <a:br>
              <a:rPr lang="es-AR" sz="5300" dirty="0">
                <a:solidFill>
                  <a:srgbClr val="0070C0"/>
                </a:solidFill>
                <a:latin typeface="Times New Roman" panose="02020603050405020304" pitchFamily="18" charset="0"/>
                <a:cs typeface="Times New Roman" panose="02020603050405020304" pitchFamily="18" charset="0"/>
              </a:rPr>
            </a:br>
            <a:endParaRPr lang="es-AR" sz="5300" dirty="0">
              <a:solidFill>
                <a:srgbClr val="0070C0"/>
              </a:solidFill>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683568" y="2276872"/>
            <a:ext cx="8102352" cy="3767670"/>
          </a:xfrm>
        </p:spPr>
        <p:txBody>
          <a:bodyPr>
            <a:normAutofit fontScale="92500" lnSpcReduction="20000"/>
          </a:bodyPr>
          <a:lstStyle/>
          <a:p>
            <a:pPr marL="0" indent="0">
              <a:buNone/>
            </a:pPr>
            <a:endParaRPr lang="es-CO" b="1" dirty="0"/>
          </a:p>
          <a:p>
            <a:pPr marL="0" indent="0">
              <a:buNone/>
            </a:pPr>
            <a:endParaRPr lang="es-AR" dirty="0"/>
          </a:p>
          <a:p>
            <a:pPr algn="just"/>
            <a:r>
              <a:rPr lang="es-CO" sz="3000" b="1" dirty="0">
                <a:solidFill>
                  <a:srgbClr val="FFFF00"/>
                </a:solidFill>
                <a:latin typeface="Times New Roman" panose="02020603050405020304" pitchFamily="18" charset="0"/>
                <a:cs typeface="Times New Roman" panose="02020603050405020304" pitchFamily="18" charset="0"/>
              </a:rPr>
              <a:t>La transición generacional debe verse como un proceso que requiere una planificación paralela entre:</a:t>
            </a:r>
          </a:p>
          <a:p>
            <a:pPr algn="just"/>
            <a:endParaRPr lang="es-CO" sz="3000" b="1" dirty="0">
              <a:solidFill>
                <a:srgbClr val="FFFF00"/>
              </a:solidFill>
              <a:latin typeface="Times New Roman" panose="02020603050405020304" pitchFamily="18" charset="0"/>
              <a:cs typeface="Times New Roman" panose="02020603050405020304" pitchFamily="18" charset="0"/>
            </a:endParaRPr>
          </a:p>
          <a:p>
            <a:pPr algn="just"/>
            <a:r>
              <a:rPr lang="es-CO" sz="3000" b="1" dirty="0">
                <a:solidFill>
                  <a:srgbClr val="FFFF00"/>
                </a:solidFill>
                <a:latin typeface="Times New Roman" panose="02020603050405020304" pitchFamily="18" charset="0"/>
                <a:cs typeface="Times New Roman" panose="02020603050405020304" pitchFamily="18" charset="0"/>
              </a:rPr>
              <a:t>1. Lo que se quiere hacer con la EMPRESA </a:t>
            </a:r>
          </a:p>
          <a:p>
            <a:pPr algn="just"/>
            <a:r>
              <a:rPr lang="es-CO" sz="3000" b="1" dirty="0">
                <a:solidFill>
                  <a:srgbClr val="FFFF00"/>
                </a:solidFill>
                <a:latin typeface="Times New Roman" panose="02020603050405020304" pitchFamily="18" charset="0"/>
                <a:cs typeface="Times New Roman" panose="02020603050405020304" pitchFamily="18" charset="0"/>
              </a:rPr>
              <a:t>2. Lo que quiere la FAMILIA.</a:t>
            </a:r>
            <a:endParaRPr lang="es-AR" sz="3000" b="1" dirty="0">
              <a:solidFill>
                <a:srgbClr val="FFFF00"/>
              </a:solidFill>
              <a:latin typeface="Times New Roman" panose="02020603050405020304" pitchFamily="18" charset="0"/>
              <a:cs typeface="Times New Roman" panose="02020603050405020304" pitchFamily="18" charset="0"/>
            </a:endParaRPr>
          </a:p>
          <a:p>
            <a:pPr algn="just"/>
            <a:endParaRPr lang="es-AR" dirty="0"/>
          </a:p>
        </p:txBody>
      </p:sp>
    </p:spTree>
    <p:extLst>
      <p:ext uri="{BB962C8B-B14F-4D97-AF65-F5344CB8AC3E}">
        <p14:creationId xmlns:p14="http://schemas.microsoft.com/office/powerpoint/2010/main" val="3793997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3400" y="4495800"/>
            <a:ext cx="7999040" cy="1524000"/>
          </a:xfrm>
        </p:spPr>
        <p:txBody>
          <a:bodyPr>
            <a:normAutofit/>
          </a:bodyPr>
          <a:lstStyle/>
          <a:p>
            <a:pPr algn="ctr"/>
            <a:r>
              <a:rPr lang="es-CO" sz="4000" b="1" dirty="0">
                <a:solidFill>
                  <a:srgbClr val="FFFF00"/>
                </a:solidFill>
                <a:latin typeface="Times New Roman" panose="02020603050405020304" pitchFamily="18" charset="0"/>
                <a:cs typeface="Times New Roman" panose="02020603050405020304" pitchFamily="18" charset="0"/>
              </a:rPr>
              <a:t>El Proceso tiene dos partes</a:t>
            </a:r>
            <a:endParaRPr lang="es-AR" sz="4000" b="1" dirty="0">
              <a:solidFill>
                <a:srgbClr val="FFFF00"/>
              </a:solidFill>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533400" y="116632"/>
            <a:ext cx="8215064" cy="4824536"/>
          </a:xfrm>
        </p:spPr>
        <p:txBody>
          <a:bodyPr>
            <a:normAutofit fontScale="92500" lnSpcReduction="20000"/>
          </a:bodyPr>
          <a:lstStyle/>
          <a:p>
            <a:endParaRPr lang="es-CO" dirty="0"/>
          </a:p>
          <a:p>
            <a:r>
              <a:rPr lang="es-CO" sz="3100" dirty="0">
                <a:latin typeface="Times New Roman" panose="02020603050405020304" pitchFamily="18" charset="0"/>
                <a:cs typeface="Times New Roman" panose="02020603050405020304" pitchFamily="18" charset="0"/>
              </a:rPr>
              <a:t>1. Sucesión en la Operación (gestión).</a:t>
            </a:r>
          </a:p>
          <a:p>
            <a:pPr marL="0" indent="0">
              <a:buNone/>
            </a:pPr>
            <a:r>
              <a:rPr lang="es-CO" sz="3100" dirty="0">
                <a:latin typeface="Times New Roman" panose="02020603050405020304" pitchFamily="18" charset="0"/>
                <a:cs typeface="Times New Roman" panose="02020603050405020304" pitchFamily="18" charset="0"/>
              </a:rPr>
              <a:t>	¿</a:t>
            </a:r>
            <a:r>
              <a:rPr lang="es-CO" sz="3100" b="1" dirty="0">
                <a:solidFill>
                  <a:srgbClr val="FFFF00"/>
                </a:solidFill>
                <a:latin typeface="Times New Roman" panose="02020603050405020304" pitchFamily="18" charset="0"/>
                <a:cs typeface="Times New Roman" panose="02020603050405020304" pitchFamily="18" charset="0"/>
              </a:rPr>
              <a:t>Quién</a:t>
            </a:r>
            <a:r>
              <a:rPr lang="es-CO" sz="3100" dirty="0">
                <a:solidFill>
                  <a:srgbClr val="FFFF00"/>
                </a:solidFill>
                <a:latin typeface="Times New Roman" panose="02020603050405020304" pitchFamily="18" charset="0"/>
                <a:cs typeface="Times New Roman" panose="02020603050405020304" pitchFamily="18" charset="0"/>
              </a:rPr>
              <a:t> </a:t>
            </a:r>
            <a:r>
              <a:rPr lang="es-CO" sz="3100" dirty="0">
                <a:latin typeface="Times New Roman" panose="02020603050405020304" pitchFamily="18" charset="0"/>
                <a:cs typeface="Times New Roman" panose="02020603050405020304" pitchFamily="18" charset="0"/>
              </a:rPr>
              <a:t>va a dirigir la operación del Negocio?. (el 	día a día).	</a:t>
            </a:r>
          </a:p>
          <a:p>
            <a:pPr marL="0" indent="0">
              <a:buNone/>
            </a:pPr>
            <a:r>
              <a:rPr lang="es-CO" sz="3100" dirty="0">
                <a:latin typeface="Times New Roman" panose="02020603050405020304" pitchFamily="18" charset="0"/>
                <a:cs typeface="Times New Roman" panose="02020603050405020304" pitchFamily="18" charset="0"/>
              </a:rPr>
              <a:t> 2. Sucesión en el control de la sociedad (propiedad).</a:t>
            </a:r>
          </a:p>
          <a:p>
            <a:pPr marL="0" indent="0">
              <a:buNone/>
            </a:pPr>
            <a:r>
              <a:rPr lang="es-CO" sz="3100" dirty="0">
                <a:latin typeface="Times New Roman" panose="02020603050405020304" pitchFamily="18" charset="0"/>
                <a:cs typeface="Times New Roman" panose="02020603050405020304" pitchFamily="18" charset="0"/>
              </a:rPr>
              <a:t>	¿</a:t>
            </a:r>
            <a:r>
              <a:rPr lang="es-CO" sz="3100" b="1" dirty="0">
                <a:solidFill>
                  <a:srgbClr val="FFFF00"/>
                </a:solidFill>
                <a:latin typeface="Times New Roman" panose="02020603050405020304" pitchFamily="18" charset="0"/>
                <a:cs typeface="Times New Roman" panose="02020603050405020304" pitchFamily="18" charset="0"/>
              </a:rPr>
              <a:t>Quién </a:t>
            </a:r>
            <a:r>
              <a:rPr lang="es-CO" sz="3100" dirty="0">
                <a:solidFill>
                  <a:schemeClr val="accent1"/>
                </a:solidFill>
                <a:latin typeface="Times New Roman" panose="02020603050405020304" pitchFamily="18" charset="0"/>
                <a:cs typeface="Times New Roman" panose="02020603050405020304" pitchFamily="18" charset="0"/>
              </a:rPr>
              <a:t>tendrá e</a:t>
            </a:r>
            <a:r>
              <a:rPr lang="es-CO" sz="3100" dirty="0">
                <a:latin typeface="Times New Roman" panose="02020603050405020304" pitchFamily="18" charset="0"/>
                <a:cs typeface="Times New Roman" panose="02020603050405020304" pitchFamily="18" charset="0"/>
              </a:rPr>
              <a:t>l control y la definición de la 	estrategia de la Empresa?</a:t>
            </a:r>
          </a:p>
          <a:p>
            <a:pPr marL="0" indent="0">
              <a:buNone/>
            </a:pPr>
            <a:endParaRPr lang="es-CO" sz="3100" dirty="0">
              <a:latin typeface="Times New Roman" panose="02020603050405020304" pitchFamily="18" charset="0"/>
              <a:cs typeface="Times New Roman" panose="02020603050405020304" pitchFamily="18" charset="0"/>
            </a:endParaRPr>
          </a:p>
          <a:p>
            <a:pPr marL="0" indent="0" algn="ctr">
              <a:buNone/>
            </a:pPr>
            <a:r>
              <a:rPr lang="es-CO" sz="3500" b="1" dirty="0">
                <a:solidFill>
                  <a:schemeClr val="tx1"/>
                </a:solidFill>
                <a:latin typeface="Times New Roman" panose="02020603050405020304" pitchFamily="18" charset="0"/>
                <a:cs typeface="Times New Roman" panose="02020603050405020304" pitchFamily="18" charset="0"/>
              </a:rPr>
              <a:t>RIESGOS INVOLUCRADOS</a:t>
            </a:r>
          </a:p>
          <a:p>
            <a:pPr marL="274320" lvl="1" indent="0">
              <a:buNone/>
            </a:pPr>
            <a:r>
              <a:rPr lang="es-CO" sz="2300" dirty="0">
                <a:latin typeface="Times New Roman" panose="02020603050405020304" pitchFamily="18" charset="0"/>
                <a:cs typeface="Times New Roman" panose="02020603050405020304" pitchFamily="18" charset="0"/>
              </a:rPr>
              <a:t>        </a:t>
            </a:r>
          </a:p>
          <a:p>
            <a:pPr marL="274320" lvl="1" indent="0">
              <a:buNone/>
            </a:pPr>
            <a:endParaRPr lang="es-AR" dirty="0"/>
          </a:p>
          <a:p>
            <a:endParaRPr lang="es-AR" dirty="0"/>
          </a:p>
        </p:txBody>
      </p:sp>
    </p:spTree>
    <p:extLst>
      <p:ext uri="{BB962C8B-B14F-4D97-AF65-F5344CB8AC3E}">
        <p14:creationId xmlns:p14="http://schemas.microsoft.com/office/powerpoint/2010/main" val="3426796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59632" y="5085184"/>
            <a:ext cx="6554867" cy="1524000"/>
          </a:xfrm>
        </p:spPr>
        <p:txBody>
          <a:bodyPr/>
          <a:lstStyle/>
          <a:p>
            <a:pPr algn="ctr"/>
            <a:r>
              <a:rPr lang="es-CO" sz="4800" b="1" dirty="0">
                <a:solidFill>
                  <a:srgbClr val="FFFF00"/>
                </a:solidFill>
                <a:latin typeface="Times New Roman" panose="02020603050405020304" pitchFamily="18" charset="0"/>
                <a:cs typeface="Times New Roman" panose="02020603050405020304" pitchFamily="18" charset="0"/>
              </a:rPr>
              <a:t>Mente</a:t>
            </a:r>
            <a:r>
              <a:rPr lang="es-CO" b="1" dirty="0">
                <a:solidFill>
                  <a:srgbClr val="FFFF00"/>
                </a:solidFill>
                <a:latin typeface="Times New Roman" panose="02020603050405020304" pitchFamily="18" charset="0"/>
                <a:cs typeface="Times New Roman" panose="02020603050405020304" pitchFamily="18" charset="0"/>
              </a:rPr>
              <a:t> </a:t>
            </a:r>
            <a:r>
              <a:rPr lang="es-CO" sz="4400" b="1" dirty="0">
                <a:solidFill>
                  <a:srgbClr val="FFFF00"/>
                </a:solidFill>
                <a:latin typeface="Times New Roman" panose="02020603050405020304" pitchFamily="18" charset="0"/>
                <a:cs typeface="Times New Roman" panose="02020603050405020304" pitchFamily="18" charset="0"/>
              </a:rPr>
              <a:t>Clara</a:t>
            </a:r>
            <a:endParaRPr lang="es-AR" b="1" dirty="0">
              <a:solidFill>
                <a:srgbClr val="FFFF00"/>
              </a:solidFill>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467544" y="1124744"/>
            <a:ext cx="8503096" cy="3767670"/>
          </a:xfrm>
        </p:spPr>
        <p:txBody>
          <a:bodyPr>
            <a:noAutofit/>
          </a:bodyPr>
          <a:lstStyle/>
          <a:p>
            <a:r>
              <a:rPr lang="es-AR" sz="2400" dirty="0">
                <a:solidFill>
                  <a:schemeClr val="accent1"/>
                </a:solidFill>
                <a:latin typeface="Times New Roman" panose="02020603050405020304" pitchFamily="18" charset="0"/>
                <a:cs typeface="Times New Roman" panose="02020603050405020304" pitchFamily="18" charset="0"/>
              </a:rPr>
              <a:t>Los miembros de la familia no son propietarios de su riqueza, sino solamente ADMINISTRADORES.</a:t>
            </a:r>
          </a:p>
          <a:p>
            <a:endParaRPr lang="es-AR" sz="2400" dirty="0">
              <a:solidFill>
                <a:schemeClr val="accent1"/>
              </a:solidFill>
              <a:latin typeface="Times New Roman" panose="02020603050405020304" pitchFamily="18" charset="0"/>
              <a:cs typeface="Times New Roman" panose="02020603050405020304" pitchFamily="18" charset="0"/>
            </a:endParaRPr>
          </a:p>
          <a:p>
            <a:r>
              <a:rPr lang="es-AR" sz="2400" dirty="0">
                <a:solidFill>
                  <a:schemeClr val="accent1"/>
                </a:solidFill>
                <a:latin typeface="Times New Roman" panose="02020603050405020304" pitchFamily="18" charset="0"/>
                <a:cs typeface="Times New Roman" panose="02020603050405020304" pitchFamily="18" charset="0"/>
              </a:rPr>
              <a:t>Los familiares deben tener muy clara la diferencia que existe entre CUSTODIA y PROPIEDAD.   </a:t>
            </a:r>
          </a:p>
          <a:p>
            <a:endParaRPr lang="es-AR" sz="2400" dirty="0">
              <a:solidFill>
                <a:schemeClr val="accent1"/>
              </a:solidFill>
              <a:latin typeface="Times New Roman" panose="02020603050405020304" pitchFamily="18" charset="0"/>
              <a:cs typeface="Times New Roman" panose="02020603050405020304" pitchFamily="18" charset="0"/>
            </a:endParaRPr>
          </a:p>
          <a:p>
            <a:pPr algn="ctr"/>
            <a:r>
              <a:rPr lang="es-AR" sz="3200" b="1" dirty="0">
                <a:solidFill>
                  <a:schemeClr val="tx1"/>
                </a:solidFill>
                <a:latin typeface="Times New Roman" panose="02020603050405020304" pitchFamily="18" charset="0"/>
                <a:cs typeface="Times New Roman" panose="02020603050405020304" pitchFamily="18" charset="0"/>
              </a:rPr>
              <a:t>Solo estás custodiando el legado creado o heredado y es tu compromiso legarlo a la siguiente generación.</a:t>
            </a:r>
            <a:endParaRPr lang="es-AR" sz="2400" b="1" dirty="0">
              <a:solidFill>
                <a:schemeClr val="tx1"/>
              </a:solidFill>
              <a:latin typeface="Times New Roman" panose="02020603050405020304" pitchFamily="18" charset="0"/>
              <a:cs typeface="Times New Roman" panose="02020603050405020304" pitchFamily="18" charset="0"/>
            </a:endParaRPr>
          </a:p>
          <a:p>
            <a:endParaRPr lang="es-AR" sz="2400"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6336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4408"/>
            <a:ext cx="8424936" cy="1524000"/>
          </a:xfrm>
        </p:spPr>
        <p:txBody>
          <a:bodyPr>
            <a:normAutofit/>
          </a:bodyPr>
          <a:lstStyle/>
          <a:p>
            <a:pPr algn="ctr"/>
            <a:r>
              <a:rPr lang="es-CO" sz="4000" b="1" dirty="0">
                <a:solidFill>
                  <a:srgbClr val="FFFF00"/>
                </a:solidFill>
                <a:latin typeface="Times New Roman" panose="02020603050405020304" pitchFamily="18" charset="0"/>
                <a:cs typeface="Times New Roman" panose="02020603050405020304" pitchFamily="18" charset="0"/>
              </a:rPr>
              <a:t>Alternativas</a:t>
            </a:r>
            <a:r>
              <a:rPr lang="es-CO" sz="4000" b="1" dirty="0"/>
              <a:t> </a:t>
            </a:r>
            <a:r>
              <a:rPr lang="es-CO" sz="4000" b="1" dirty="0">
                <a:solidFill>
                  <a:srgbClr val="FFFF00"/>
                </a:solidFill>
                <a:latin typeface="Times New Roman" panose="02020603050405020304" pitchFamily="18" charset="0"/>
                <a:cs typeface="Times New Roman" panose="02020603050405020304" pitchFamily="18" charset="0"/>
              </a:rPr>
              <a:t>en el Proceso</a:t>
            </a:r>
            <a:endParaRPr lang="es-AR" sz="4000" b="1" dirty="0">
              <a:solidFill>
                <a:srgbClr val="FFFF00"/>
              </a:solidFill>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359024" y="1499592"/>
            <a:ext cx="8784976" cy="3767670"/>
          </a:xfrm>
        </p:spPr>
        <p:txBody>
          <a:bodyPr>
            <a:normAutofit/>
          </a:bodyPr>
          <a:lstStyle/>
          <a:p>
            <a:pPr lvl="0"/>
            <a:endParaRPr lang="es-CO" dirty="0"/>
          </a:p>
          <a:p>
            <a:pPr lvl="0" algn="ctr"/>
            <a:r>
              <a:rPr lang="es-CO" sz="3200" b="1" dirty="0">
                <a:solidFill>
                  <a:schemeClr val="accent1"/>
                </a:solidFill>
                <a:latin typeface="Times New Roman" panose="02020603050405020304" pitchFamily="18" charset="0"/>
                <a:cs typeface="Times New Roman" panose="02020603050405020304" pitchFamily="18" charset="0"/>
              </a:rPr>
              <a:t>1. Los hijos continúan gestionando la Empresa.</a:t>
            </a:r>
            <a:endParaRPr lang="es-AR" sz="3200" b="1" dirty="0">
              <a:solidFill>
                <a:schemeClr val="accent1"/>
              </a:solidFill>
              <a:latin typeface="Times New Roman" panose="02020603050405020304" pitchFamily="18" charset="0"/>
              <a:cs typeface="Times New Roman" panose="02020603050405020304" pitchFamily="18" charset="0"/>
            </a:endParaRPr>
          </a:p>
          <a:p>
            <a:pPr lvl="0" algn="ctr"/>
            <a:endParaRPr lang="es-CO" sz="3200" dirty="0">
              <a:solidFill>
                <a:schemeClr val="accent1"/>
              </a:solidFill>
              <a:latin typeface="Times New Roman" panose="02020603050405020304" pitchFamily="18" charset="0"/>
              <a:cs typeface="Times New Roman" panose="02020603050405020304" pitchFamily="18" charset="0"/>
            </a:endParaRPr>
          </a:p>
          <a:p>
            <a:pPr lvl="0" algn="ctr"/>
            <a:r>
              <a:rPr lang="es-CO" sz="3000" dirty="0">
                <a:solidFill>
                  <a:schemeClr val="bg2"/>
                </a:solidFill>
                <a:latin typeface="Times New Roman" panose="02020603050405020304" pitchFamily="18" charset="0"/>
                <a:cs typeface="Times New Roman" panose="02020603050405020304" pitchFamily="18" charset="0"/>
              </a:rPr>
              <a:t>2</a:t>
            </a:r>
            <a:r>
              <a:rPr lang="es-CO" sz="3000" dirty="0">
                <a:solidFill>
                  <a:schemeClr val="accent1"/>
                </a:solidFill>
                <a:latin typeface="Times New Roman" panose="02020603050405020304" pitchFamily="18" charset="0"/>
                <a:cs typeface="Times New Roman" panose="02020603050405020304" pitchFamily="18" charset="0"/>
              </a:rPr>
              <a:t>. Los hijos “dirigen” el negocio y contratas gestores profesionales.</a:t>
            </a:r>
          </a:p>
          <a:p>
            <a:pPr lvl="0" algn="ctr"/>
            <a:endParaRPr lang="es-CO" sz="3000" dirty="0">
              <a:solidFill>
                <a:schemeClr val="accent1"/>
              </a:solidFill>
              <a:latin typeface="Times New Roman" panose="02020603050405020304" pitchFamily="18" charset="0"/>
              <a:cs typeface="Times New Roman" panose="02020603050405020304" pitchFamily="18" charset="0"/>
            </a:endParaRPr>
          </a:p>
          <a:p>
            <a:pPr lvl="0" algn="ctr"/>
            <a:endParaRPr lang="es-AR" sz="3000" dirty="0">
              <a:solidFill>
                <a:schemeClr val="accent1"/>
              </a:solidFill>
              <a:latin typeface="Times New Roman" panose="02020603050405020304" pitchFamily="18" charset="0"/>
              <a:cs typeface="Times New Roman" panose="02020603050405020304" pitchFamily="18" charset="0"/>
            </a:endParaRPr>
          </a:p>
        </p:txBody>
      </p:sp>
      <p:pic>
        <p:nvPicPr>
          <p:cNvPr id="4" name="Imagen 3"/>
          <p:cNvPicPr>
            <a:picLocks noChangeAspect="1"/>
          </p:cNvPicPr>
          <p:nvPr/>
        </p:nvPicPr>
        <p:blipFill>
          <a:blip r:embed="rId2"/>
          <a:stretch>
            <a:fillRect/>
          </a:stretch>
        </p:blipFill>
        <p:spPr>
          <a:xfrm>
            <a:off x="3322106" y="4279347"/>
            <a:ext cx="2858811" cy="2158122"/>
          </a:xfrm>
          <a:prstGeom prst="rect">
            <a:avLst/>
          </a:prstGeom>
        </p:spPr>
      </p:pic>
    </p:spTree>
    <p:extLst>
      <p:ext uri="{BB962C8B-B14F-4D97-AF65-F5344CB8AC3E}">
        <p14:creationId xmlns:p14="http://schemas.microsoft.com/office/powerpoint/2010/main" val="1122102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608" y="548680"/>
            <a:ext cx="6402468" cy="2319867"/>
          </a:xfrm>
        </p:spPr>
        <p:txBody>
          <a:bodyPr>
            <a:normAutofit/>
          </a:bodyPr>
          <a:lstStyle/>
          <a:p>
            <a:pPr algn="ctr"/>
            <a:r>
              <a:rPr lang="es-CO" sz="4800" b="1" dirty="0">
                <a:solidFill>
                  <a:srgbClr val="FFFF00"/>
                </a:solidFill>
                <a:latin typeface="Times New Roman" panose="02020603050405020304" pitchFamily="18" charset="0"/>
                <a:cs typeface="Times New Roman" panose="02020603050405020304" pitchFamily="18" charset="0"/>
              </a:rPr>
              <a:t>Alternativas</a:t>
            </a:r>
            <a:r>
              <a:rPr lang="es-CO" sz="4800" b="1" dirty="0"/>
              <a:t> </a:t>
            </a:r>
            <a:r>
              <a:rPr lang="es-CO" sz="4800" b="1" dirty="0">
                <a:solidFill>
                  <a:srgbClr val="FFFF00"/>
                </a:solidFill>
                <a:latin typeface="Times New Roman" panose="02020603050405020304" pitchFamily="18" charset="0"/>
                <a:cs typeface="Times New Roman" panose="02020603050405020304" pitchFamily="18" charset="0"/>
              </a:rPr>
              <a:t>en el Proceso</a:t>
            </a:r>
            <a:endParaRPr lang="en-US" sz="4800" dirty="0"/>
          </a:p>
        </p:txBody>
      </p:sp>
      <p:sp>
        <p:nvSpPr>
          <p:cNvPr id="3" name="Marcador de contenido 2"/>
          <p:cNvSpPr>
            <a:spLocks noGrp="1"/>
          </p:cNvSpPr>
          <p:nvPr>
            <p:ph type="body" idx="1"/>
          </p:nvPr>
        </p:nvSpPr>
        <p:spPr>
          <a:xfrm rot="20288254">
            <a:off x="451932" y="4065520"/>
            <a:ext cx="8667975" cy="1532467"/>
          </a:xfrm>
        </p:spPr>
        <p:txBody>
          <a:bodyPr>
            <a:normAutofit fontScale="92500" lnSpcReduction="10000"/>
          </a:bodyPr>
          <a:lstStyle/>
          <a:p>
            <a:pPr marL="3657600" lvl="8" indent="0" algn="ctr">
              <a:buNone/>
            </a:pPr>
            <a:r>
              <a:rPr lang="es-PA" sz="4400" dirty="0">
                <a:solidFill>
                  <a:schemeClr val="accent1"/>
                </a:solidFill>
                <a:latin typeface="Times New Roman" panose="02020603050405020304" pitchFamily="18" charset="0"/>
                <a:cs typeface="Times New Roman" panose="02020603050405020304" pitchFamily="18" charset="0"/>
              </a:rPr>
              <a:t>3. Se Vende el </a:t>
            </a:r>
            <a:r>
              <a:rPr lang="es-PA" sz="5800" dirty="0">
                <a:solidFill>
                  <a:schemeClr val="accent1"/>
                </a:solidFill>
                <a:latin typeface="Times New Roman" panose="02020603050405020304" pitchFamily="18" charset="0"/>
                <a:cs typeface="Times New Roman" panose="02020603050405020304" pitchFamily="18" charset="0"/>
              </a:rPr>
              <a:t>Negocio</a:t>
            </a:r>
            <a:endParaRPr lang="en-US" sz="4400" dirty="0">
              <a:solidFill>
                <a:schemeClr val="accent1"/>
              </a:solidFill>
              <a:latin typeface="Times New Roman" panose="02020603050405020304" pitchFamily="18" charset="0"/>
              <a:cs typeface="Times New Roman" panose="02020603050405020304" pitchFamily="18" charset="0"/>
            </a:endParaRPr>
          </a:p>
        </p:txBody>
      </p:sp>
      <p:pic>
        <p:nvPicPr>
          <p:cNvPr id="1026" name="Picture 2" descr="La Sucesión Intestada en el Derecho Panameño: su procedimiento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290" y="3429000"/>
            <a:ext cx="3543531" cy="23198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9151609"/>
      </p:ext>
    </p:extLst>
  </p:cSld>
  <p:clrMapOvr>
    <a:masterClrMapping/>
  </p:clrMapOvr>
</p:sld>
</file>

<file path=ppt/theme/theme1.xml><?xml version="1.0" encoding="utf-8"?>
<a:theme xmlns:a="http://schemas.openxmlformats.org/drawingml/2006/main" name="Sector">
  <a:themeElements>
    <a:clrScheme name="Secto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o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6940</TotalTime>
  <Words>944</Words>
  <Application>Microsoft Office PowerPoint</Application>
  <PresentationFormat>Presentación en pantalla (4:3)</PresentationFormat>
  <Paragraphs>116</Paragraphs>
  <Slides>20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Century Gothic</vt:lpstr>
      <vt:lpstr>Times New Roman</vt:lpstr>
      <vt:lpstr>Wingdings 3</vt:lpstr>
      <vt:lpstr>Sector</vt:lpstr>
      <vt:lpstr>Sucesión</vt:lpstr>
      <vt:lpstr>¿Con quién cuentaS?</vt:lpstr>
      <vt:lpstr>¿Por qué creaste tu negocio?</vt:lpstr>
      <vt:lpstr>Presentación de PowerPoint</vt:lpstr>
      <vt:lpstr>                                                                                                   Un Proceso </vt:lpstr>
      <vt:lpstr>El Proceso tiene dos partes</vt:lpstr>
      <vt:lpstr>Mente Clara</vt:lpstr>
      <vt:lpstr>Alternativas en el Proceso</vt:lpstr>
      <vt:lpstr>Alternativas en el Proceso</vt:lpstr>
      <vt:lpstr>META</vt:lpstr>
      <vt:lpstr>Tendencia a Postergar la Toma DE Decisión </vt:lpstr>
      <vt:lpstr>  ¿Por qué se teme a la Sucesión?</vt:lpstr>
      <vt:lpstr>Plan de Trabajo</vt:lpstr>
      <vt:lpstr>Plan de Trabajo</vt:lpstr>
      <vt:lpstr>Protocolo Familiar</vt:lpstr>
      <vt:lpstr>Objetivo: Preservar la Riqueza</vt:lpstr>
      <vt:lpstr>La Nueva Generación</vt:lpstr>
      <vt:lpstr>Consultoría Gerencial y Legal</vt:lpstr>
      <vt:lpstr>PROGRAMA DE TRABAJO</vt:lpstr>
      <vt:lpstr>PROGRAMA DE TRABAJO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Sucesión</dc:title>
  <dc:creator>Usuario de Windows</dc:creator>
  <cp:lastModifiedBy>Edilberto Gonzalez</cp:lastModifiedBy>
  <cp:revision>92</cp:revision>
  <dcterms:created xsi:type="dcterms:W3CDTF">2017-04-05T22:25:23Z</dcterms:created>
  <dcterms:modified xsi:type="dcterms:W3CDTF">2022-10-25T17:44:13Z</dcterms:modified>
</cp:coreProperties>
</file>